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1"/>
    <p:sldMasterId id="2147483760" r:id="rId2"/>
    <p:sldMasterId id="2147483774" r:id="rId3"/>
    <p:sldMasterId id="2147483781" r:id="rId4"/>
    <p:sldMasterId id="2147483791" r:id="rId5"/>
  </p:sldMasterIdLst>
  <p:notesMasterIdLst>
    <p:notesMasterId r:id="rId30"/>
  </p:notesMasterIdLst>
  <p:sldIdLst>
    <p:sldId id="256" r:id="rId6"/>
    <p:sldId id="924" r:id="rId7"/>
    <p:sldId id="932" r:id="rId8"/>
    <p:sldId id="258" r:id="rId9"/>
    <p:sldId id="595" r:id="rId10"/>
    <p:sldId id="378" r:id="rId11"/>
    <p:sldId id="667" r:id="rId12"/>
    <p:sldId id="442" r:id="rId13"/>
    <p:sldId id="600" r:id="rId14"/>
    <p:sldId id="601" r:id="rId15"/>
    <p:sldId id="531" r:id="rId16"/>
    <p:sldId id="876" r:id="rId17"/>
    <p:sldId id="463" r:id="rId18"/>
    <p:sldId id="922" r:id="rId19"/>
    <p:sldId id="945" r:id="rId20"/>
    <p:sldId id="923" r:id="rId21"/>
    <p:sldId id="946" r:id="rId22"/>
    <p:sldId id="395" r:id="rId23"/>
    <p:sldId id="464" r:id="rId24"/>
    <p:sldId id="939" r:id="rId25"/>
    <p:sldId id="940" r:id="rId26"/>
    <p:sldId id="941" r:id="rId27"/>
    <p:sldId id="942" r:id="rId28"/>
    <p:sldId id="45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17"/>
    <p:restoredTop sz="75442"/>
  </p:normalViewPr>
  <p:slideViewPr>
    <p:cSldViewPr snapToGrid="0" snapToObjects="1">
      <p:cViewPr varScale="1">
        <p:scale>
          <a:sx n="90" d="100"/>
          <a:sy n="90" d="100"/>
        </p:scale>
        <p:origin x="96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1832D6-00C5-44A7-BD04-5559C29B365A}"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6002A349-B587-49B0-9231-F9C836859EB2}">
      <dgm:prSet phldrT="[Text]"/>
      <dgm:spPr/>
      <dgm:t>
        <a:bodyPr/>
        <a:lstStyle/>
        <a:p>
          <a:r>
            <a:rPr lang="en-US">
              <a:latin typeface="Calibri" pitchFamily="34" charset="0"/>
            </a:rPr>
            <a:t>Families living in traumatic contexts face increased risk for exposure to harsh and unpredictable conditions.</a:t>
          </a:r>
          <a:endParaRPr lang="en-US"/>
        </a:p>
      </dgm:t>
    </dgm:pt>
    <dgm:pt modelId="{A1E4FAEF-17E4-4EDA-B209-1FDAD90DF6AD}" type="parTrans" cxnId="{A5AD9C81-6CE1-4671-A9F1-1671A4ABCBE9}">
      <dgm:prSet/>
      <dgm:spPr/>
      <dgm:t>
        <a:bodyPr/>
        <a:lstStyle/>
        <a:p>
          <a:endParaRPr lang="en-US" sz="2000"/>
        </a:p>
      </dgm:t>
    </dgm:pt>
    <dgm:pt modelId="{E05EDC80-574F-4BC3-9234-93A7E63A9797}" type="sibTrans" cxnId="{A5AD9C81-6CE1-4671-A9F1-1671A4ABCBE9}">
      <dgm:prSet/>
      <dgm:spPr/>
      <dgm:t>
        <a:bodyPr/>
        <a:lstStyle/>
        <a:p>
          <a:endParaRPr lang="en-US"/>
        </a:p>
      </dgm:t>
    </dgm:pt>
    <dgm:pt modelId="{8B4DB8B7-D562-4897-B7D5-D6BAA5BF727F}">
      <dgm:prSet phldrT="[Text]"/>
      <dgm:spPr/>
      <dgm:t>
        <a:bodyPr/>
        <a:lstStyle/>
        <a:p>
          <a:r>
            <a:rPr lang="en-US">
              <a:latin typeface="Calibri" pitchFamily="34" charset="0"/>
            </a:rPr>
            <a:t>Increased adult distress decreases positive parenting and, in turn, negatively influences family functioning.</a:t>
          </a:r>
        </a:p>
      </dgm:t>
    </dgm:pt>
    <dgm:pt modelId="{A11993E6-4ECA-4FED-9177-7F03D439C68D}" type="parTrans" cxnId="{494D04E2-D0CB-4F2E-B0D1-CAD361825CA3}">
      <dgm:prSet/>
      <dgm:spPr/>
      <dgm:t>
        <a:bodyPr/>
        <a:lstStyle/>
        <a:p>
          <a:endParaRPr lang="en-US" sz="2000"/>
        </a:p>
      </dgm:t>
    </dgm:pt>
    <dgm:pt modelId="{988FFA69-86FE-42CB-A18C-CD611B904D2F}" type="sibTrans" cxnId="{494D04E2-D0CB-4F2E-B0D1-CAD361825CA3}">
      <dgm:prSet/>
      <dgm:spPr/>
      <dgm:t>
        <a:bodyPr/>
        <a:lstStyle/>
        <a:p>
          <a:endParaRPr lang="en-US"/>
        </a:p>
      </dgm:t>
    </dgm:pt>
    <dgm:pt modelId="{936F88D0-830E-42A4-9913-4E79064D45BC}">
      <dgm:prSet phldrT="[Text]"/>
      <dgm:spPr/>
      <dgm:t>
        <a:bodyPr/>
        <a:lstStyle/>
        <a:p>
          <a:r>
            <a:rPr lang="en-US">
              <a:latin typeface="Calibri" pitchFamily="34" charset="0"/>
            </a:rPr>
            <a:t>Parental and family functioning are associated with outcomes.</a:t>
          </a:r>
          <a:endParaRPr lang="en-US"/>
        </a:p>
      </dgm:t>
    </dgm:pt>
    <dgm:pt modelId="{99B971C5-CF07-44E7-8CCE-84293197D067}" type="parTrans" cxnId="{F0A7C9EC-E0EE-4721-97E8-51A5CD93F116}">
      <dgm:prSet/>
      <dgm:spPr/>
      <dgm:t>
        <a:bodyPr/>
        <a:lstStyle/>
        <a:p>
          <a:endParaRPr lang="en-US" sz="2000"/>
        </a:p>
      </dgm:t>
    </dgm:pt>
    <dgm:pt modelId="{8D2FFCF9-7183-4D2F-9D1C-7B698F9540B2}" type="sibTrans" cxnId="{F0A7C9EC-E0EE-4721-97E8-51A5CD93F116}">
      <dgm:prSet/>
      <dgm:spPr/>
      <dgm:t>
        <a:bodyPr/>
        <a:lstStyle/>
        <a:p>
          <a:endParaRPr lang="en-US"/>
        </a:p>
      </dgm:t>
    </dgm:pt>
    <dgm:pt modelId="{0069A553-97D7-4A32-AA23-325C87A16F4E}">
      <dgm:prSet/>
      <dgm:spPr/>
      <dgm:t>
        <a:bodyPr/>
        <a:lstStyle/>
        <a:p>
          <a:r>
            <a:rPr lang="en-US">
              <a:latin typeface="Calibri" pitchFamily="34" charset="0"/>
            </a:rPr>
            <a:t>Challenges associated with traumatic contexts negatively affect individual functioning by increasing distress.</a:t>
          </a:r>
        </a:p>
      </dgm:t>
    </dgm:pt>
    <dgm:pt modelId="{A5BFC169-CCD4-441A-9C21-BE31D4F64526}" type="parTrans" cxnId="{85E0FC77-A4C0-4E7D-B22F-5EEC6BAA4710}">
      <dgm:prSet/>
      <dgm:spPr/>
      <dgm:t>
        <a:bodyPr/>
        <a:lstStyle/>
        <a:p>
          <a:endParaRPr lang="en-US" sz="2000"/>
        </a:p>
      </dgm:t>
    </dgm:pt>
    <dgm:pt modelId="{4025CBA2-923A-43C2-99E3-BAB5AB4EBC9C}" type="sibTrans" cxnId="{85E0FC77-A4C0-4E7D-B22F-5EEC6BAA4710}">
      <dgm:prSet/>
      <dgm:spPr/>
      <dgm:t>
        <a:bodyPr/>
        <a:lstStyle/>
        <a:p>
          <a:endParaRPr lang="en-US"/>
        </a:p>
      </dgm:t>
    </dgm:pt>
    <dgm:pt modelId="{986DA479-74A4-4F4C-9AE1-F7C6A59AF9E3}" type="pres">
      <dgm:prSet presAssocID="{BB1832D6-00C5-44A7-BD04-5559C29B365A}" presName="outerComposite" presStyleCnt="0">
        <dgm:presLayoutVars>
          <dgm:chMax val="5"/>
          <dgm:dir/>
          <dgm:resizeHandles val="exact"/>
        </dgm:presLayoutVars>
      </dgm:prSet>
      <dgm:spPr/>
    </dgm:pt>
    <dgm:pt modelId="{F1FC99B4-4496-8048-8496-2848BC1EF91A}" type="pres">
      <dgm:prSet presAssocID="{BB1832D6-00C5-44A7-BD04-5559C29B365A}" presName="dummyMaxCanvas" presStyleCnt="0">
        <dgm:presLayoutVars/>
      </dgm:prSet>
      <dgm:spPr/>
    </dgm:pt>
    <dgm:pt modelId="{BE698A22-596E-594B-BD2E-C8DA850BBEB7}" type="pres">
      <dgm:prSet presAssocID="{BB1832D6-00C5-44A7-BD04-5559C29B365A}" presName="FourNodes_1" presStyleLbl="node1" presStyleIdx="0" presStyleCnt="4">
        <dgm:presLayoutVars>
          <dgm:bulletEnabled val="1"/>
        </dgm:presLayoutVars>
      </dgm:prSet>
      <dgm:spPr/>
    </dgm:pt>
    <dgm:pt modelId="{F7A5D625-8294-A143-9F6E-8BB12866822D}" type="pres">
      <dgm:prSet presAssocID="{BB1832D6-00C5-44A7-BD04-5559C29B365A}" presName="FourNodes_2" presStyleLbl="node1" presStyleIdx="1" presStyleCnt="4">
        <dgm:presLayoutVars>
          <dgm:bulletEnabled val="1"/>
        </dgm:presLayoutVars>
      </dgm:prSet>
      <dgm:spPr/>
    </dgm:pt>
    <dgm:pt modelId="{54715060-696C-0448-887D-2A7537AD16B3}" type="pres">
      <dgm:prSet presAssocID="{BB1832D6-00C5-44A7-BD04-5559C29B365A}" presName="FourNodes_3" presStyleLbl="node1" presStyleIdx="2" presStyleCnt="4">
        <dgm:presLayoutVars>
          <dgm:bulletEnabled val="1"/>
        </dgm:presLayoutVars>
      </dgm:prSet>
      <dgm:spPr/>
    </dgm:pt>
    <dgm:pt modelId="{D6CD60A6-75AC-244F-9395-301F53A6AEFB}" type="pres">
      <dgm:prSet presAssocID="{BB1832D6-00C5-44A7-BD04-5559C29B365A}" presName="FourNodes_4" presStyleLbl="node1" presStyleIdx="3" presStyleCnt="4">
        <dgm:presLayoutVars>
          <dgm:bulletEnabled val="1"/>
        </dgm:presLayoutVars>
      </dgm:prSet>
      <dgm:spPr/>
    </dgm:pt>
    <dgm:pt modelId="{24EDD825-E02E-0D42-A785-A10D642B47F1}" type="pres">
      <dgm:prSet presAssocID="{BB1832D6-00C5-44A7-BD04-5559C29B365A}" presName="FourConn_1-2" presStyleLbl="fgAccFollowNode1" presStyleIdx="0" presStyleCnt="3">
        <dgm:presLayoutVars>
          <dgm:bulletEnabled val="1"/>
        </dgm:presLayoutVars>
      </dgm:prSet>
      <dgm:spPr/>
    </dgm:pt>
    <dgm:pt modelId="{DB7AD0AB-04F1-614A-9415-7168C818B13A}" type="pres">
      <dgm:prSet presAssocID="{BB1832D6-00C5-44A7-BD04-5559C29B365A}" presName="FourConn_2-3" presStyleLbl="fgAccFollowNode1" presStyleIdx="1" presStyleCnt="3">
        <dgm:presLayoutVars>
          <dgm:bulletEnabled val="1"/>
        </dgm:presLayoutVars>
      </dgm:prSet>
      <dgm:spPr/>
    </dgm:pt>
    <dgm:pt modelId="{8B0B6344-B528-7B4D-B741-5338F2881DB0}" type="pres">
      <dgm:prSet presAssocID="{BB1832D6-00C5-44A7-BD04-5559C29B365A}" presName="FourConn_3-4" presStyleLbl="fgAccFollowNode1" presStyleIdx="2" presStyleCnt="3">
        <dgm:presLayoutVars>
          <dgm:bulletEnabled val="1"/>
        </dgm:presLayoutVars>
      </dgm:prSet>
      <dgm:spPr/>
    </dgm:pt>
    <dgm:pt modelId="{16E84C79-5C4B-BA48-B679-0A04D7604301}" type="pres">
      <dgm:prSet presAssocID="{BB1832D6-00C5-44A7-BD04-5559C29B365A}" presName="FourNodes_1_text" presStyleLbl="node1" presStyleIdx="3" presStyleCnt="4">
        <dgm:presLayoutVars>
          <dgm:bulletEnabled val="1"/>
        </dgm:presLayoutVars>
      </dgm:prSet>
      <dgm:spPr/>
    </dgm:pt>
    <dgm:pt modelId="{A6C584E4-44FA-AD4C-91B1-BD77088AF6A7}" type="pres">
      <dgm:prSet presAssocID="{BB1832D6-00C5-44A7-BD04-5559C29B365A}" presName="FourNodes_2_text" presStyleLbl="node1" presStyleIdx="3" presStyleCnt="4">
        <dgm:presLayoutVars>
          <dgm:bulletEnabled val="1"/>
        </dgm:presLayoutVars>
      </dgm:prSet>
      <dgm:spPr/>
    </dgm:pt>
    <dgm:pt modelId="{1187CFAA-FD22-1A49-9904-6024841DBB56}" type="pres">
      <dgm:prSet presAssocID="{BB1832D6-00C5-44A7-BD04-5559C29B365A}" presName="FourNodes_3_text" presStyleLbl="node1" presStyleIdx="3" presStyleCnt="4">
        <dgm:presLayoutVars>
          <dgm:bulletEnabled val="1"/>
        </dgm:presLayoutVars>
      </dgm:prSet>
      <dgm:spPr/>
    </dgm:pt>
    <dgm:pt modelId="{D9FBA6C2-15F2-2B43-82ED-BB1E0A2F8351}" type="pres">
      <dgm:prSet presAssocID="{BB1832D6-00C5-44A7-BD04-5559C29B365A}" presName="FourNodes_4_text" presStyleLbl="node1" presStyleIdx="3" presStyleCnt="4">
        <dgm:presLayoutVars>
          <dgm:bulletEnabled val="1"/>
        </dgm:presLayoutVars>
      </dgm:prSet>
      <dgm:spPr/>
    </dgm:pt>
  </dgm:ptLst>
  <dgm:cxnLst>
    <dgm:cxn modelId="{B0A15108-D55E-7642-9C46-44E6ADA6DC9B}" type="presOf" srcId="{0069A553-97D7-4A32-AA23-325C87A16F4E}" destId="{F7A5D625-8294-A143-9F6E-8BB12866822D}" srcOrd="0" destOrd="0" presId="urn:microsoft.com/office/officeart/2005/8/layout/vProcess5"/>
    <dgm:cxn modelId="{A6BB443E-EF62-9843-A9DF-854D6844AC5A}" type="presOf" srcId="{8B4DB8B7-D562-4897-B7D5-D6BAA5BF727F}" destId="{1187CFAA-FD22-1A49-9904-6024841DBB56}" srcOrd="1" destOrd="0" presId="urn:microsoft.com/office/officeart/2005/8/layout/vProcess5"/>
    <dgm:cxn modelId="{734EB354-4105-6F48-A176-B7B57E99E48D}" type="presOf" srcId="{8B4DB8B7-D562-4897-B7D5-D6BAA5BF727F}" destId="{54715060-696C-0448-887D-2A7537AD16B3}" srcOrd="0" destOrd="0" presId="urn:microsoft.com/office/officeart/2005/8/layout/vProcess5"/>
    <dgm:cxn modelId="{B150E755-0B7D-5346-892C-B9BCB8A0FD58}" type="presOf" srcId="{4025CBA2-923A-43C2-99E3-BAB5AB4EBC9C}" destId="{DB7AD0AB-04F1-614A-9415-7168C818B13A}" srcOrd="0" destOrd="0" presId="urn:microsoft.com/office/officeart/2005/8/layout/vProcess5"/>
    <dgm:cxn modelId="{85E0FC77-A4C0-4E7D-B22F-5EEC6BAA4710}" srcId="{BB1832D6-00C5-44A7-BD04-5559C29B365A}" destId="{0069A553-97D7-4A32-AA23-325C87A16F4E}" srcOrd="1" destOrd="0" parTransId="{A5BFC169-CCD4-441A-9C21-BE31D4F64526}" sibTransId="{4025CBA2-923A-43C2-99E3-BAB5AB4EBC9C}"/>
    <dgm:cxn modelId="{A5AD9C81-6CE1-4671-A9F1-1671A4ABCBE9}" srcId="{BB1832D6-00C5-44A7-BD04-5559C29B365A}" destId="{6002A349-B587-49B0-9231-F9C836859EB2}" srcOrd="0" destOrd="0" parTransId="{A1E4FAEF-17E4-4EDA-B209-1FDAD90DF6AD}" sibTransId="{E05EDC80-574F-4BC3-9234-93A7E63A9797}"/>
    <dgm:cxn modelId="{628A6D87-6CCB-DD48-B869-0BB413EBEB74}" type="presOf" srcId="{936F88D0-830E-42A4-9913-4E79064D45BC}" destId="{D6CD60A6-75AC-244F-9395-301F53A6AEFB}" srcOrd="0" destOrd="0" presId="urn:microsoft.com/office/officeart/2005/8/layout/vProcess5"/>
    <dgm:cxn modelId="{A2B69D87-2419-E84B-B38B-1F4B07F7504C}" type="presOf" srcId="{6002A349-B587-49B0-9231-F9C836859EB2}" destId="{BE698A22-596E-594B-BD2E-C8DA850BBEB7}" srcOrd="0" destOrd="0" presId="urn:microsoft.com/office/officeart/2005/8/layout/vProcess5"/>
    <dgm:cxn modelId="{0AF06191-C33C-6A4E-817E-03CD324C87DD}" type="presOf" srcId="{6002A349-B587-49B0-9231-F9C836859EB2}" destId="{16E84C79-5C4B-BA48-B679-0A04D7604301}" srcOrd="1" destOrd="0" presId="urn:microsoft.com/office/officeart/2005/8/layout/vProcess5"/>
    <dgm:cxn modelId="{2944AEA4-2F88-C548-91F6-DB91B4CD6AA4}" type="presOf" srcId="{E05EDC80-574F-4BC3-9234-93A7E63A9797}" destId="{24EDD825-E02E-0D42-A785-A10D642B47F1}" srcOrd="0" destOrd="0" presId="urn:microsoft.com/office/officeart/2005/8/layout/vProcess5"/>
    <dgm:cxn modelId="{EC617EA9-6FFD-CD46-A411-BE13C371790B}" type="presOf" srcId="{988FFA69-86FE-42CB-A18C-CD611B904D2F}" destId="{8B0B6344-B528-7B4D-B741-5338F2881DB0}" srcOrd="0" destOrd="0" presId="urn:microsoft.com/office/officeart/2005/8/layout/vProcess5"/>
    <dgm:cxn modelId="{E0C322B6-44DD-C945-B476-5FCDC8AF4967}" type="presOf" srcId="{BB1832D6-00C5-44A7-BD04-5559C29B365A}" destId="{986DA479-74A4-4F4C-9AE1-F7C6A59AF9E3}" srcOrd="0" destOrd="0" presId="urn:microsoft.com/office/officeart/2005/8/layout/vProcess5"/>
    <dgm:cxn modelId="{497CE3B9-E61B-ED42-B95B-4E522F82D564}" type="presOf" srcId="{0069A553-97D7-4A32-AA23-325C87A16F4E}" destId="{A6C584E4-44FA-AD4C-91B1-BD77088AF6A7}" srcOrd="1" destOrd="0" presId="urn:microsoft.com/office/officeart/2005/8/layout/vProcess5"/>
    <dgm:cxn modelId="{01376FE1-5B6E-EF47-A53E-F8B0E4C378BC}" type="presOf" srcId="{936F88D0-830E-42A4-9913-4E79064D45BC}" destId="{D9FBA6C2-15F2-2B43-82ED-BB1E0A2F8351}" srcOrd="1" destOrd="0" presId="urn:microsoft.com/office/officeart/2005/8/layout/vProcess5"/>
    <dgm:cxn modelId="{494D04E2-D0CB-4F2E-B0D1-CAD361825CA3}" srcId="{BB1832D6-00C5-44A7-BD04-5559C29B365A}" destId="{8B4DB8B7-D562-4897-B7D5-D6BAA5BF727F}" srcOrd="2" destOrd="0" parTransId="{A11993E6-4ECA-4FED-9177-7F03D439C68D}" sibTransId="{988FFA69-86FE-42CB-A18C-CD611B904D2F}"/>
    <dgm:cxn modelId="{F0A7C9EC-E0EE-4721-97E8-51A5CD93F116}" srcId="{BB1832D6-00C5-44A7-BD04-5559C29B365A}" destId="{936F88D0-830E-42A4-9913-4E79064D45BC}" srcOrd="3" destOrd="0" parTransId="{99B971C5-CF07-44E7-8CCE-84293197D067}" sibTransId="{8D2FFCF9-7183-4D2F-9D1C-7B698F9540B2}"/>
    <dgm:cxn modelId="{91B28215-6982-8143-89A3-F3ECC4090F50}" type="presParOf" srcId="{986DA479-74A4-4F4C-9AE1-F7C6A59AF9E3}" destId="{F1FC99B4-4496-8048-8496-2848BC1EF91A}" srcOrd="0" destOrd="0" presId="urn:microsoft.com/office/officeart/2005/8/layout/vProcess5"/>
    <dgm:cxn modelId="{2D7D6531-DCDA-5749-9297-4A9819AA2085}" type="presParOf" srcId="{986DA479-74A4-4F4C-9AE1-F7C6A59AF9E3}" destId="{BE698A22-596E-594B-BD2E-C8DA850BBEB7}" srcOrd="1" destOrd="0" presId="urn:microsoft.com/office/officeart/2005/8/layout/vProcess5"/>
    <dgm:cxn modelId="{5AE4C29F-1ED9-4E45-9CC9-AB71EF91FD93}" type="presParOf" srcId="{986DA479-74A4-4F4C-9AE1-F7C6A59AF9E3}" destId="{F7A5D625-8294-A143-9F6E-8BB12866822D}" srcOrd="2" destOrd="0" presId="urn:microsoft.com/office/officeart/2005/8/layout/vProcess5"/>
    <dgm:cxn modelId="{49FF6869-54E1-794C-BF46-2A0781028B90}" type="presParOf" srcId="{986DA479-74A4-4F4C-9AE1-F7C6A59AF9E3}" destId="{54715060-696C-0448-887D-2A7537AD16B3}" srcOrd="3" destOrd="0" presId="urn:microsoft.com/office/officeart/2005/8/layout/vProcess5"/>
    <dgm:cxn modelId="{33C03FC3-51BD-E44B-842B-2E09BE34CA09}" type="presParOf" srcId="{986DA479-74A4-4F4C-9AE1-F7C6A59AF9E3}" destId="{D6CD60A6-75AC-244F-9395-301F53A6AEFB}" srcOrd="4" destOrd="0" presId="urn:microsoft.com/office/officeart/2005/8/layout/vProcess5"/>
    <dgm:cxn modelId="{51299175-8E99-2D4E-959F-EAC828F3DDC2}" type="presParOf" srcId="{986DA479-74A4-4F4C-9AE1-F7C6A59AF9E3}" destId="{24EDD825-E02E-0D42-A785-A10D642B47F1}" srcOrd="5" destOrd="0" presId="urn:microsoft.com/office/officeart/2005/8/layout/vProcess5"/>
    <dgm:cxn modelId="{6CE461E4-E68B-464D-AC7C-1CC97F61E288}" type="presParOf" srcId="{986DA479-74A4-4F4C-9AE1-F7C6A59AF9E3}" destId="{DB7AD0AB-04F1-614A-9415-7168C818B13A}" srcOrd="6" destOrd="0" presId="urn:microsoft.com/office/officeart/2005/8/layout/vProcess5"/>
    <dgm:cxn modelId="{09534509-46C0-E640-9114-383655E5C07F}" type="presParOf" srcId="{986DA479-74A4-4F4C-9AE1-F7C6A59AF9E3}" destId="{8B0B6344-B528-7B4D-B741-5338F2881DB0}" srcOrd="7" destOrd="0" presId="urn:microsoft.com/office/officeart/2005/8/layout/vProcess5"/>
    <dgm:cxn modelId="{F551C23E-6334-0D43-B5C5-F6243857E606}" type="presParOf" srcId="{986DA479-74A4-4F4C-9AE1-F7C6A59AF9E3}" destId="{16E84C79-5C4B-BA48-B679-0A04D7604301}" srcOrd="8" destOrd="0" presId="urn:microsoft.com/office/officeart/2005/8/layout/vProcess5"/>
    <dgm:cxn modelId="{508E2BE8-4832-DB48-9448-F0E702FC3066}" type="presParOf" srcId="{986DA479-74A4-4F4C-9AE1-F7C6A59AF9E3}" destId="{A6C584E4-44FA-AD4C-91B1-BD77088AF6A7}" srcOrd="9" destOrd="0" presId="urn:microsoft.com/office/officeart/2005/8/layout/vProcess5"/>
    <dgm:cxn modelId="{DD935DBE-5251-0148-9330-ABB657E2C0FC}" type="presParOf" srcId="{986DA479-74A4-4F4C-9AE1-F7C6A59AF9E3}" destId="{1187CFAA-FD22-1A49-9904-6024841DBB56}" srcOrd="10" destOrd="0" presId="urn:microsoft.com/office/officeart/2005/8/layout/vProcess5"/>
    <dgm:cxn modelId="{32D751EE-6075-C94B-A38B-A35E8E365BB1}" type="presParOf" srcId="{986DA479-74A4-4F4C-9AE1-F7C6A59AF9E3}" destId="{D9FBA6C2-15F2-2B43-82ED-BB1E0A2F8351}"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14CCC6-141D-4F93-A78E-F14128D9FB87}"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C9442A3F-A39C-4E61-8343-75A4593EFBD3}">
      <dgm:prSet phldrT="[Text]"/>
      <dgm:spPr/>
      <dgm:t>
        <a:bodyPr anchor="t" anchorCtr="0"/>
        <a:lstStyle/>
        <a:p>
          <a:r>
            <a:rPr lang="en-US" dirty="0"/>
            <a:t>disturbances in the family unit</a:t>
          </a:r>
        </a:p>
      </dgm:t>
    </dgm:pt>
    <dgm:pt modelId="{196B2538-622B-4E1B-A15B-B6EF633CECFB}" type="parTrans" cxnId="{BA39452D-DDFD-47D9-BF75-5E84B227A87D}">
      <dgm:prSet/>
      <dgm:spPr/>
      <dgm:t>
        <a:bodyPr/>
        <a:lstStyle/>
        <a:p>
          <a:endParaRPr lang="en-US"/>
        </a:p>
      </dgm:t>
    </dgm:pt>
    <dgm:pt modelId="{D4D44BC1-E92B-4034-972E-416061FB33A1}" type="sibTrans" cxnId="{BA39452D-DDFD-47D9-BF75-5E84B227A87D}">
      <dgm:prSet/>
      <dgm:spPr/>
      <dgm:t>
        <a:bodyPr/>
        <a:lstStyle/>
        <a:p>
          <a:endParaRPr lang="en-US"/>
        </a:p>
      </dgm:t>
    </dgm:pt>
    <dgm:pt modelId="{F9CB3DCE-AA17-4DA8-A3E2-A2E2650433B9}">
      <dgm:prSet phldrT="[Text]"/>
      <dgm:spPr/>
      <dgm:t>
        <a:bodyPr anchor="b" anchorCtr="0"/>
        <a:lstStyle/>
        <a:p>
          <a:r>
            <a:rPr lang="en-US"/>
            <a:t>reciprocal distress </a:t>
          </a:r>
          <a:r>
            <a:rPr lang="en-US" dirty="0"/>
            <a:t>reactions</a:t>
          </a:r>
        </a:p>
      </dgm:t>
    </dgm:pt>
    <dgm:pt modelId="{D14067C6-483B-43E1-90DE-B689D5F737E9}" type="parTrans" cxnId="{FECF288A-28E3-494D-8BF6-7445558244E6}">
      <dgm:prSet/>
      <dgm:spPr/>
      <dgm:t>
        <a:bodyPr/>
        <a:lstStyle/>
        <a:p>
          <a:endParaRPr lang="en-US"/>
        </a:p>
      </dgm:t>
    </dgm:pt>
    <dgm:pt modelId="{272B6C0C-5677-459E-9BDC-36A0BBAF1979}" type="sibTrans" cxnId="{FECF288A-28E3-494D-8BF6-7445558244E6}">
      <dgm:prSet/>
      <dgm:spPr/>
      <dgm:t>
        <a:bodyPr/>
        <a:lstStyle/>
        <a:p>
          <a:endParaRPr lang="en-US"/>
        </a:p>
      </dgm:t>
    </dgm:pt>
    <dgm:pt modelId="{F2AF45FE-6EBF-43E9-A538-603EBCF183C8}">
      <dgm:prSet phldrT="[Text]"/>
      <dgm:spPr/>
      <dgm:t>
        <a:bodyPr anchor="t" anchorCtr="0"/>
        <a:lstStyle/>
        <a:p>
          <a:r>
            <a:rPr lang="en-US" dirty="0"/>
            <a:t>individual distress</a:t>
          </a:r>
        </a:p>
      </dgm:t>
    </dgm:pt>
    <dgm:pt modelId="{BF0E1160-87E3-4518-8035-AC246E785A79}" type="sibTrans" cxnId="{59FA16D8-4E72-40B6-AA0B-BA7F357259DF}">
      <dgm:prSet/>
      <dgm:spPr/>
      <dgm:t>
        <a:bodyPr/>
        <a:lstStyle/>
        <a:p>
          <a:endParaRPr lang="en-US"/>
        </a:p>
      </dgm:t>
    </dgm:pt>
    <dgm:pt modelId="{4DE946D5-F1B9-4CC2-A52B-FCD22F6493C7}" type="parTrans" cxnId="{59FA16D8-4E72-40B6-AA0B-BA7F357259DF}">
      <dgm:prSet/>
      <dgm:spPr/>
      <dgm:t>
        <a:bodyPr/>
        <a:lstStyle/>
        <a:p>
          <a:endParaRPr lang="en-US"/>
        </a:p>
      </dgm:t>
    </dgm:pt>
    <dgm:pt modelId="{1D80FAE8-C8FF-4C68-9492-AB0BCA0062E5}" type="pres">
      <dgm:prSet presAssocID="{7A14CCC6-141D-4F93-A78E-F14128D9FB87}" presName="compositeShape" presStyleCnt="0">
        <dgm:presLayoutVars>
          <dgm:chMax val="7"/>
          <dgm:dir/>
          <dgm:resizeHandles val="exact"/>
        </dgm:presLayoutVars>
      </dgm:prSet>
      <dgm:spPr/>
    </dgm:pt>
    <dgm:pt modelId="{A3118903-D040-4D13-8703-89E960E2D95C}" type="pres">
      <dgm:prSet presAssocID="{7A14CCC6-141D-4F93-A78E-F14128D9FB87}" presName="wedge1" presStyleLbl="node1" presStyleIdx="0" presStyleCnt="3"/>
      <dgm:spPr/>
    </dgm:pt>
    <dgm:pt modelId="{4E0987E6-92D7-4D7B-8159-4ABDC5291F00}" type="pres">
      <dgm:prSet presAssocID="{7A14CCC6-141D-4F93-A78E-F14128D9FB87}" presName="dummy1a" presStyleCnt="0"/>
      <dgm:spPr/>
    </dgm:pt>
    <dgm:pt modelId="{B45F017D-14CD-4AD9-91B6-6A3D14FC9762}" type="pres">
      <dgm:prSet presAssocID="{7A14CCC6-141D-4F93-A78E-F14128D9FB87}" presName="dummy1b" presStyleCnt="0"/>
      <dgm:spPr/>
    </dgm:pt>
    <dgm:pt modelId="{EFB4274F-5501-4B55-9EFE-337004C43DC4}" type="pres">
      <dgm:prSet presAssocID="{7A14CCC6-141D-4F93-A78E-F14128D9FB87}" presName="wedge1Tx" presStyleLbl="node1" presStyleIdx="0" presStyleCnt="3">
        <dgm:presLayoutVars>
          <dgm:chMax val="0"/>
          <dgm:chPref val="0"/>
          <dgm:bulletEnabled val="1"/>
        </dgm:presLayoutVars>
      </dgm:prSet>
      <dgm:spPr/>
    </dgm:pt>
    <dgm:pt modelId="{A4ED5F2E-E147-4506-93A5-355F7993AC46}" type="pres">
      <dgm:prSet presAssocID="{7A14CCC6-141D-4F93-A78E-F14128D9FB87}" presName="wedge2" presStyleLbl="node1" presStyleIdx="1" presStyleCnt="3"/>
      <dgm:spPr/>
    </dgm:pt>
    <dgm:pt modelId="{7E11281B-A3D3-4807-B2DD-D594D57D4867}" type="pres">
      <dgm:prSet presAssocID="{7A14CCC6-141D-4F93-A78E-F14128D9FB87}" presName="dummy2a" presStyleCnt="0"/>
      <dgm:spPr/>
    </dgm:pt>
    <dgm:pt modelId="{629B9725-66B7-46FB-83A8-EB0F6B2EF3DE}" type="pres">
      <dgm:prSet presAssocID="{7A14CCC6-141D-4F93-A78E-F14128D9FB87}" presName="dummy2b" presStyleCnt="0"/>
      <dgm:spPr/>
    </dgm:pt>
    <dgm:pt modelId="{276B6A82-28A6-430A-994B-FE9BA7880457}" type="pres">
      <dgm:prSet presAssocID="{7A14CCC6-141D-4F93-A78E-F14128D9FB87}" presName="wedge2Tx" presStyleLbl="node1" presStyleIdx="1" presStyleCnt="3">
        <dgm:presLayoutVars>
          <dgm:chMax val="0"/>
          <dgm:chPref val="0"/>
          <dgm:bulletEnabled val="1"/>
        </dgm:presLayoutVars>
      </dgm:prSet>
      <dgm:spPr/>
    </dgm:pt>
    <dgm:pt modelId="{930ACFEF-BA6C-4BD8-8EF1-78F66BAF319F}" type="pres">
      <dgm:prSet presAssocID="{7A14CCC6-141D-4F93-A78E-F14128D9FB87}" presName="wedge3" presStyleLbl="node1" presStyleIdx="2" presStyleCnt="3"/>
      <dgm:spPr/>
    </dgm:pt>
    <dgm:pt modelId="{F70539E6-9BF0-4F84-A816-5A540658A072}" type="pres">
      <dgm:prSet presAssocID="{7A14CCC6-141D-4F93-A78E-F14128D9FB87}" presName="dummy3a" presStyleCnt="0"/>
      <dgm:spPr/>
    </dgm:pt>
    <dgm:pt modelId="{FD0DC209-004B-4935-88FA-29216C8CD2FC}" type="pres">
      <dgm:prSet presAssocID="{7A14CCC6-141D-4F93-A78E-F14128D9FB87}" presName="dummy3b" presStyleCnt="0"/>
      <dgm:spPr/>
    </dgm:pt>
    <dgm:pt modelId="{6AEA8A00-E122-4F55-B7F7-17E1FDCF416A}" type="pres">
      <dgm:prSet presAssocID="{7A14CCC6-141D-4F93-A78E-F14128D9FB87}" presName="wedge3Tx" presStyleLbl="node1" presStyleIdx="2" presStyleCnt="3">
        <dgm:presLayoutVars>
          <dgm:chMax val="0"/>
          <dgm:chPref val="0"/>
          <dgm:bulletEnabled val="1"/>
        </dgm:presLayoutVars>
      </dgm:prSet>
      <dgm:spPr/>
    </dgm:pt>
    <dgm:pt modelId="{5A0F7E83-EA25-48E8-B94E-DE61EF57E21B}" type="pres">
      <dgm:prSet presAssocID="{D4D44BC1-E92B-4034-972E-416061FB33A1}" presName="arrowWedge1" presStyleLbl="fgSibTrans2D1" presStyleIdx="0" presStyleCnt="3" custLinFactNeighborX="6" custLinFactNeighborY="406"/>
      <dgm:spPr/>
    </dgm:pt>
    <dgm:pt modelId="{B02F3A58-9C43-400A-BCD7-1A5964CFB98C}" type="pres">
      <dgm:prSet presAssocID="{272B6C0C-5677-459E-9BDC-36A0BBAF1979}" presName="arrowWedge2" presStyleLbl="fgSibTrans2D1" presStyleIdx="1" presStyleCnt="3"/>
      <dgm:spPr/>
    </dgm:pt>
    <dgm:pt modelId="{70CB122E-E0D2-4B5F-9F86-6B8F20D590DB}" type="pres">
      <dgm:prSet presAssocID="{BF0E1160-87E3-4518-8035-AC246E785A79}" presName="arrowWedge3" presStyleLbl="fgSibTrans2D1" presStyleIdx="2" presStyleCnt="3"/>
      <dgm:spPr/>
    </dgm:pt>
  </dgm:ptLst>
  <dgm:cxnLst>
    <dgm:cxn modelId="{C086F426-6074-A44E-A9B2-0A6B13247EB9}" type="presOf" srcId="{F2AF45FE-6EBF-43E9-A538-603EBCF183C8}" destId="{930ACFEF-BA6C-4BD8-8EF1-78F66BAF319F}" srcOrd="0" destOrd="0" presId="urn:microsoft.com/office/officeart/2005/8/layout/cycle8"/>
    <dgm:cxn modelId="{BA39452D-DDFD-47D9-BF75-5E84B227A87D}" srcId="{7A14CCC6-141D-4F93-A78E-F14128D9FB87}" destId="{C9442A3F-A39C-4E61-8343-75A4593EFBD3}" srcOrd="0" destOrd="0" parTransId="{196B2538-622B-4E1B-A15B-B6EF633CECFB}" sibTransId="{D4D44BC1-E92B-4034-972E-416061FB33A1}"/>
    <dgm:cxn modelId="{FA0D275D-42CA-7342-ACFD-A177A7CF0C32}" type="presOf" srcId="{7A14CCC6-141D-4F93-A78E-F14128D9FB87}" destId="{1D80FAE8-C8FF-4C68-9492-AB0BCA0062E5}" srcOrd="0" destOrd="0" presId="urn:microsoft.com/office/officeart/2005/8/layout/cycle8"/>
    <dgm:cxn modelId="{4DC52C85-CB51-9648-B9CF-C30A3BCB5698}" type="presOf" srcId="{F9CB3DCE-AA17-4DA8-A3E2-A2E2650433B9}" destId="{276B6A82-28A6-430A-994B-FE9BA7880457}" srcOrd="1" destOrd="0" presId="urn:microsoft.com/office/officeart/2005/8/layout/cycle8"/>
    <dgm:cxn modelId="{82562888-3A95-8F42-AD94-7F5396503041}" type="presOf" srcId="{C9442A3F-A39C-4E61-8343-75A4593EFBD3}" destId="{A3118903-D040-4D13-8703-89E960E2D95C}" srcOrd="0" destOrd="0" presId="urn:microsoft.com/office/officeart/2005/8/layout/cycle8"/>
    <dgm:cxn modelId="{FECF288A-28E3-494D-8BF6-7445558244E6}" srcId="{7A14CCC6-141D-4F93-A78E-F14128D9FB87}" destId="{F9CB3DCE-AA17-4DA8-A3E2-A2E2650433B9}" srcOrd="1" destOrd="0" parTransId="{D14067C6-483B-43E1-90DE-B689D5F737E9}" sibTransId="{272B6C0C-5677-459E-9BDC-36A0BBAF1979}"/>
    <dgm:cxn modelId="{C057CA8A-D743-294D-B9D9-4584033854FC}" type="presOf" srcId="{F2AF45FE-6EBF-43E9-A538-603EBCF183C8}" destId="{6AEA8A00-E122-4F55-B7F7-17E1FDCF416A}" srcOrd="1" destOrd="0" presId="urn:microsoft.com/office/officeart/2005/8/layout/cycle8"/>
    <dgm:cxn modelId="{540BA3A0-D1D6-1F4F-BD2C-D5E3B6A6BB3C}" type="presOf" srcId="{C9442A3F-A39C-4E61-8343-75A4593EFBD3}" destId="{EFB4274F-5501-4B55-9EFE-337004C43DC4}" srcOrd="1" destOrd="0" presId="urn:microsoft.com/office/officeart/2005/8/layout/cycle8"/>
    <dgm:cxn modelId="{59FA16D8-4E72-40B6-AA0B-BA7F357259DF}" srcId="{7A14CCC6-141D-4F93-A78E-F14128D9FB87}" destId="{F2AF45FE-6EBF-43E9-A538-603EBCF183C8}" srcOrd="2" destOrd="0" parTransId="{4DE946D5-F1B9-4CC2-A52B-FCD22F6493C7}" sibTransId="{BF0E1160-87E3-4518-8035-AC246E785A79}"/>
    <dgm:cxn modelId="{0785F9E8-27DB-AC4D-B94B-62ABA2646CEC}" type="presOf" srcId="{F9CB3DCE-AA17-4DA8-A3E2-A2E2650433B9}" destId="{A4ED5F2E-E147-4506-93A5-355F7993AC46}" srcOrd="0" destOrd="0" presId="urn:microsoft.com/office/officeart/2005/8/layout/cycle8"/>
    <dgm:cxn modelId="{C15CE93C-1B56-5745-AFF6-388C53944E57}" type="presParOf" srcId="{1D80FAE8-C8FF-4C68-9492-AB0BCA0062E5}" destId="{A3118903-D040-4D13-8703-89E960E2D95C}" srcOrd="0" destOrd="0" presId="urn:microsoft.com/office/officeart/2005/8/layout/cycle8"/>
    <dgm:cxn modelId="{6480E27F-5110-974F-8916-77E2EFCA36B9}" type="presParOf" srcId="{1D80FAE8-C8FF-4C68-9492-AB0BCA0062E5}" destId="{4E0987E6-92D7-4D7B-8159-4ABDC5291F00}" srcOrd="1" destOrd="0" presId="urn:microsoft.com/office/officeart/2005/8/layout/cycle8"/>
    <dgm:cxn modelId="{B50AF5C8-74B2-4E4C-8279-B22613DF3657}" type="presParOf" srcId="{1D80FAE8-C8FF-4C68-9492-AB0BCA0062E5}" destId="{B45F017D-14CD-4AD9-91B6-6A3D14FC9762}" srcOrd="2" destOrd="0" presId="urn:microsoft.com/office/officeart/2005/8/layout/cycle8"/>
    <dgm:cxn modelId="{C8BB9911-D520-0945-9638-52AC15964209}" type="presParOf" srcId="{1D80FAE8-C8FF-4C68-9492-AB0BCA0062E5}" destId="{EFB4274F-5501-4B55-9EFE-337004C43DC4}" srcOrd="3" destOrd="0" presId="urn:microsoft.com/office/officeart/2005/8/layout/cycle8"/>
    <dgm:cxn modelId="{564AEE19-74A2-6047-9480-16C6128D1EE4}" type="presParOf" srcId="{1D80FAE8-C8FF-4C68-9492-AB0BCA0062E5}" destId="{A4ED5F2E-E147-4506-93A5-355F7993AC46}" srcOrd="4" destOrd="0" presId="urn:microsoft.com/office/officeart/2005/8/layout/cycle8"/>
    <dgm:cxn modelId="{3EEB2072-0E3A-C540-BFD3-9C5C45C1E6E1}" type="presParOf" srcId="{1D80FAE8-C8FF-4C68-9492-AB0BCA0062E5}" destId="{7E11281B-A3D3-4807-B2DD-D594D57D4867}" srcOrd="5" destOrd="0" presId="urn:microsoft.com/office/officeart/2005/8/layout/cycle8"/>
    <dgm:cxn modelId="{ED653074-D504-FD43-8C5A-C46A6E36BC3F}" type="presParOf" srcId="{1D80FAE8-C8FF-4C68-9492-AB0BCA0062E5}" destId="{629B9725-66B7-46FB-83A8-EB0F6B2EF3DE}" srcOrd="6" destOrd="0" presId="urn:microsoft.com/office/officeart/2005/8/layout/cycle8"/>
    <dgm:cxn modelId="{FF256D6B-D11A-C144-BB28-7886306E965B}" type="presParOf" srcId="{1D80FAE8-C8FF-4C68-9492-AB0BCA0062E5}" destId="{276B6A82-28A6-430A-994B-FE9BA7880457}" srcOrd="7" destOrd="0" presId="urn:microsoft.com/office/officeart/2005/8/layout/cycle8"/>
    <dgm:cxn modelId="{BD9B7832-6153-5246-AFFB-55DE02A5F693}" type="presParOf" srcId="{1D80FAE8-C8FF-4C68-9492-AB0BCA0062E5}" destId="{930ACFEF-BA6C-4BD8-8EF1-78F66BAF319F}" srcOrd="8" destOrd="0" presId="urn:microsoft.com/office/officeart/2005/8/layout/cycle8"/>
    <dgm:cxn modelId="{F8108865-9CE5-C54B-B8E8-7C1C4C998AC5}" type="presParOf" srcId="{1D80FAE8-C8FF-4C68-9492-AB0BCA0062E5}" destId="{F70539E6-9BF0-4F84-A816-5A540658A072}" srcOrd="9" destOrd="0" presId="urn:microsoft.com/office/officeart/2005/8/layout/cycle8"/>
    <dgm:cxn modelId="{5BD36CE5-B1C9-F84E-8393-8A90647DE5D8}" type="presParOf" srcId="{1D80FAE8-C8FF-4C68-9492-AB0BCA0062E5}" destId="{FD0DC209-004B-4935-88FA-29216C8CD2FC}" srcOrd="10" destOrd="0" presId="urn:microsoft.com/office/officeart/2005/8/layout/cycle8"/>
    <dgm:cxn modelId="{CD1CE2EF-A508-8A4A-8936-58A2A4C558CB}" type="presParOf" srcId="{1D80FAE8-C8FF-4C68-9492-AB0BCA0062E5}" destId="{6AEA8A00-E122-4F55-B7F7-17E1FDCF416A}" srcOrd="11" destOrd="0" presId="urn:microsoft.com/office/officeart/2005/8/layout/cycle8"/>
    <dgm:cxn modelId="{D9C0079C-5FC8-AB47-B6BD-0D16115C18B7}" type="presParOf" srcId="{1D80FAE8-C8FF-4C68-9492-AB0BCA0062E5}" destId="{5A0F7E83-EA25-48E8-B94E-DE61EF57E21B}" srcOrd="12" destOrd="0" presId="urn:microsoft.com/office/officeart/2005/8/layout/cycle8"/>
    <dgm:cxn modelId="{CD104CFE-E412-4E48-A986-744A40AFF270}" type="presParOf" srcId="{1D80FAE8-C8FF-4C68-9492-AB0BCA0062E5}" destId="{B02F3A58-9C43-400A-BCD7-1A5964CFB98C}" srcOrd="13" destOrd="0" presId="urn:microsoft.com/office/officeart/2005/8/layout/cycle8"/>
    <dgm:cxn modelId="{F883D1B2-C4E4-D242-A18B-B31843948706}" type="presParOf" srcId="{1D80FAE8-C8FF-4C68-9492-AB0BCA0062E5}" destId="{70CB122E-E0D2-4B5F-9F86-6B8F20D590DB}"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768087-BA5F-46A6-9CF7-2301CF2E0CEB}" type="doc">
      <dgm:prSet loTypeId="urn:microsoft.com/office/officeart/2005/8/layout/radial6" loCatId="relationship" qsTypeId="urn:microsoft.com/office/officeart/2005/8/quickstyle/simple4" qsCatId="simple" csTypeId="urn:microsoft.com/office/officeart/2005/8/colors/accent2_2" csCatId="accent2" phldr="1"/>
      <dgm:spPr/>
      <dgm:t>
        <a:bodyPr/>
        <a:lstStyle/>
        <a:p>
          <a:endParaRPr lang="en-US"/>
        </a:p>
      </dgm:t>
    </dgm:pt>
    <dgm:pt modelId="{A67F332D-D7B2-4AAB-8313-5D3C11A8210C}">
      <dgm:prSet phldrT="[Text]"/>
      <dgm:spPr/>
      <dgm:t>
        <a:bodyPr/>
        <a:lstStyle/>
        <a:p>
          <a:r>
            <a:rPr lang="en-US" dirty="0"/>
            <a:t>Traumatic Context</a:t>
          </a:r>
        </a:p>
      </dgm:t>
    </dgm:pt>
    <dgm:pt modelId="{3856E769-42C8-4745-81AE-9C3BF7DAFC2A}" type="parTrans" cxnId="{F101CCF4-9F0A-4E5C-9F85-A5C102E8D44A}">
      <dgm:prSet/>
      <dgm:spPr/>
      <dgm:t>
        <a:bodyPr/>
        <a:lstStyle/>
        <a:p>
          <a:endParaRPr lang="en-US"/>
        </a:p>
      </dgm:t>
    </dgm:pt>
    <dgm:pt modelId="{89DC63AC-FDA8-467C-9579-947C1C8F2B40}" type="sibTrans" cxnId="{F101CCF4-9F0A-4E5C-9F85-A5C102E8D44A}">
      <dgm:prSet/>
      <dgm:spPr/>
      <dgm:t>
        <a:bodyPr/>
        <a:lstStyle/>
        <a:p>
          <a:endParaRPr lang="en-US"/>
        </a:p>
      </dgm:t>
    </dgm:pt>
    <dgm:pt modelId="{576272EB-50DC-4C54-B96D-6DCC15188E0C}">
      <dgm:prSet phldrT="[Text]" custT="1"/>
      <dgm:spPr/>
      <dgm:t>
        <a:bodyPr/>
        <a:lstStyle/>
        <a:p>
          <a:r>
            <a:rPr lang="en-US" sz="1800" dirty="0"/>
            <a:t>Vigilance</a:t>
          </a:r>
        </a:p>
      </dgm:t>
    </dgm:pt>
    <dgm:pt modelId="{70D39EC9-DC18-4A37-8014-759990F962EA}" type="parTrans" cxnId="{45DBEE2D-8819-4E81-AA86-DA39ADD5C479}">
      <dgm:prSet/>
      <dgm:spPr/>
      <dgm:t>
        <a:bodyPr/>
        <a:lstStyle/>
        <a:p>
          <a:endParaRPr lang="en-US"/>
        </a:p>
      </dgm:t>
    </dgm:pt>
    <dgm:pt modelId="{65888FA7-C86B-45A2-AA27-DA0059FCC2DF}" type="sibTrans" cxnId="{45DBEE2D-8819-4E81-AA86-DA39ADD5C479}">
      <dgm:prSet/>
      <dgm:spPr/>
      <dgm:t>
        <a:bodyPr/>
        <a:lstStyle/>
        <a:p>
          <a:endParaRPr lang="en-US"/>
        </a:p>
      </dgm:t>
    </dgm:pt>
    <dgm:pt modelId="{44F7F997-F6E9-44C1-A2DB-FB64EA64ECEC}">
      <dgm:prSet phldrT="[Text]" custT="1"/>
      <dgm:spPr/>
      <dgm:t>
        <a:bodyPr/>
        <a:lstStyle/>
        <a:p>
          <a:r>
            <a:rPr lang="en-US" sz="1800" dirty="0"/>
            <a:t>Reactivity</a:t>
          </a:r>
        </a:p>
      </dgm:t>
    </dgm:pt>
    <dgm:pt modelId="{5867C5B2-C86F-4E2A-B62B-71B3A9920532}" type="parTrans" cxnId="{82266771-FAD2-4174-A4EF-EA326D3EA8B5}">
      <dgm:prSet/>
      <dgm:spPr/>
      <dgm:t>
        <a:bodyPr/>
        <a:lstStyle/>
        <a:p>
          <a:endParaRPr lang="en-US"/>
        </a:p>
      </dgm:t>
    </dgm:pt>
    <dgm:pt modelId="{32E5DB97-FC38-4D73-81DE-356B9FF2C151}" type="sibTrans" cxnId="{82266771-FAD2-4174-A4EF-EA326D3EA8B5}">
      <dgm:prSet/>
      <dgm:spPr/>
      <dgm:t>
        <a:bodyPr/>
        <a:lstStyle/>
        <a:p>
          <a:endParaRPr lang="en-US"/>
        </a:p>
      </dgm:t>
    </dgm:pt>
    <dgm:pt modelId="{71C91689-8B7D-4B4F-9A75-31ABDA51D2D2}">
      <dgm:prSet phldrT="[Text]"/>
      <dgm:spPr/>
      <dgm:t>
        <a:bodyPr/>
        <a:lstStyle/>
        <a:p>
          <a:r>
            <a:rPr lang="en-US" dirty="0"/>
            <a:t>Habituation</a:t>
          </a:r>
        </a:p>
      </dgm:t>
    </dgm:pt>
    <dgm:pt modelId="{559ADD0B-AEAD-48EE-A09D-D60C0FB2DC46}" type="parTrans" cxnId="{682E04FD-BC62-4094-8BBE-4A6FE1A90EAD}">
      <dgm:prSet/>
      <dgm:spPr/>
      <dgm:t>
        <a:bodyPr/>
        <a:lstStyle/>
        <a:p>
          <a:endParaRPr lang="en-US"/>
        </a:p>
      </dgm:t>
    </dgm:pt>
    <dgm:pt modelId="{6369BDF9-03BE-41DE-8E88-D12B31D836A0}" type="sibTrans" cxnId="{682E04FD-BC62-4094-8BBE-4A6FE1A90EAD}">
      <dgm:prSet/>
      <dgm:spPr/>
      <dgm:t>
        <a:bodyPr/>
        <a:lstStyle/>
        <a:p>
          <a:endParaRPr lang="en-US"/>
        </a:p>
      </dgm:t>
    </dgm:pt>
    <dgm:pt modelId="{BCDA4C23-4702-41DB-BDD3-F618884D86A9}">
      <dgm:prSet phldrT="[Text]" custT="1"/>
      <dgm:spPr/>
      <dgm:t>
        <a:bodyPr/>
        <a:lstStyle/>
        <a:p>
          <a:r>
            <a:rPr lang="en-US" sz="1800" dirty="0"/>
            <a:t>Avoidance</a:t>
          </a:r>
        </a:p>
      </dgm:t>
    </dgm:pt>
    <dgm:pt modelId="{CE3FEE4C-D4DA-43AC-9AE7-4202C7011F0B}" type="parTrans" cxnId="{A3738B65-BD5B-4C37-A19B-121D82942843}">
      <dgm:prSet/>
      <dgm:spPr/>
      <dgm:t>
        <a:bodyPr/>
        <a:lstStyle/>
        <a:p>
          <a:endParaRPr lang="en-US"/>
        </a:p>
      </dgm:t>
    </dgm:pt>
    <dgm:pt modelId="{0078461E-BFDE-463C-9D2A-6A41A55C3E06}" type="sibTrans" cxnId="{A3738B65-BD5B-4C37-A19B-121D82942843}">
      <dgm:prSet/>
      <dgm:spPr/>
      <dgm:t>
        <a:bodyPr/>
        <a:lstStyle/>
        <a:p>
          <a:endParaRPr lang="en-US"/>
        </a:p>
      </dgm:t>
    </dgm:pt>
    <dgm:pt modelId="{1AACF60E-123C-4F54-A215-C1023B18DEC4}" type="pres">
      <dgm:prSet presAssocID="{5A768087-BA5F-46A6-9CF7-2301CF2E0CEB}" presName="Name0" presStyleCnt="0">
        <dgm:presLayoutVars>
          <dgm:chMax val="1"/>
          <dgm:dir/>
          <dgm:animLvl val="ctr"/>
          <dgm:resizeHandles val="exact"/>
        </dgm:presLayoutVars>
      </dgm:prSet>
      <dgm:spPr/>
    </dgm:pt>
    <dgm:pt modelId="{F02C9ADC-EBC3-4471-9703-4C8B264D3F96}" type="pres">
      <dgm:prSet presAssocID="{A67F332D-D7B2-4AAB-8313-5D3C11A8210C}" presName="centerShape" presStyleLbl="node0" presStyleIdx="0" presStyleCnt="1" custScaleX="104978" custScaleY="106712"/>
      <dgm:spPr/>
    </dgm:pt>
    <dgm:pt modelId="{F2B1349E-6C9D-4A23-9B45-C01EE2691942}" type="pres">
      <dgm:prSet presAssocID="{576272EB-50DC-4C54-B96D-6DCC15188E0C}" presName="node" presStyleLbl="node1" presStyleIdx="0" presStyleCnt="4" custScaleX="127818" custScaleY="128271">
        <dgm:presLayoutVars>
          <dgm:bulletEnabled val="1"/>
        </dgm:presLayoutVars>
      </dgm:prSet>
      <dgm:spPr/>
    </dgm:pt>
    <dgm:pt modelId="{EEA97F9F-5CAB-400B-A1D8-AA9893BD9452}" type="pres">
      <dgm:prSet presAssocID="{576272EB-50DC-4C54-B96D-6DCC15188E0C}" presName="dummy" presStyleCnt="0"/>
      <dgm:spPr/>
    </dgm:pt>
    <dgm:pt modelId="{541A4FA1-6AA9-49FF-9702-566BEF87799C}" type="pres">
      <dgm:prSet presAssocID="{65888FA7-C86B-45A2-AA27-DA0059FCC2DF}" presName="sibTrans" presStyleLbl="sibTrans2D1" presStyleIdx="0" presStyleCnt="4"/>
      <dgm:spPr/>
    </dgm:pt>
    <dgm:pt modelId="{6424D3C0-1337-4DA8-BEAE-8E609CCCCA87}" type="pres">
      <dgm:prSet presAssocID="{44F7F997-F6E9-44C1-A2DB-FB64EA64ECEC}" presName="node" presStyleLbl="node1" presStyleIdx="1" presStyleCnt="4" custScaleX="127549" custScaleY="126341">
        <dgm:presLayoutVars>
          <dgm:bulletEnabled val="1"/>
        </dgm:presLayoutVars>
      </dgm:prSet>
      <dgm:spPr/>
    </dgm:pt>
    <dgm:pt modelId="{57EF5D4E-5863-48AB-9B64-096CD9DE63EB}" type="pres">
      <dgm:prSet presAssocID="{44F7F997-F6E9-44C1-A2DB-FB64EA64ECEC}" presName="dummy" presStyleCnt="0"/>
      <dgm:spPr/>
    </dgm:pt>
    <dgm:pt modelId="{11DCCC21-AE14-4629-A155-8674BF0C31E3}" type="pres">
      <dgm:prSet presAssocID="{32E5DB97-FC38-4D73-81DE-356B9FF2C151}" presName="sibTrans" presStyleLbl="sibTrans2D1" presStyleIdx="1" presStyleCnt="4"/>
      <dgm:spPr/>
    </dgm:pt>
    <dgm:pt modelId="{E07A878A-6374-4EDD-9C23-D2768BE75946}" type="pres">
      <dgm:prSet presAssocID="{71C91689-8B7D-4B4F-9A75-31ABDA51D2D2}" presName="node" presStyleLbl="node1" presStyleIdx="2" presStyleCnt="4" custScaleX="129468" custScaleY="124415">
        <dgm:presLayoutVars>
          <dgm:bulletEnabled val="1"/>
        </dgm:presLayoutVars>
      </dgm:prSet>
      <dgm:spPr/>
    </dgm:pt>
    <dgm:pt modelId="{FB233EDD-E64F-4AC9-AB1A-E453B82517AE}" type="pres">
      <dgm:prSet presAssocID="{71C91689-8B7D-4B4F-9A75-31ABDA51D2D2}" presName="dummy" presStyleCnt="0"/>
      <dgm:spPr/>
    </dgm:pt>
    <dgm:pt modelId="{222045F2-9256-4592-BC40-D81A09008562}" type="pres">
      <dgm:prSet presAssocID="{6369BDF9-03BE-41DE-8E88-D12B31D836A0}" presName="sibTrans" presStyleLbl="sibTrans2D1" presStyleIdx="2" presStyleCnt="4"/>
      <dgm:spPr/>
    </dgm:pt>
    <dgm:pt modelId="{08F61B9D-2822-4E10-AE1E-076DADA6F882}" type="pres">
      <dgm:prSet presAssocID="{BCDA4C23-4702-41DB-BDD3-F618884D86A9}" presName="node" presStyleLbl="node1" presStyleIdx="3" presStyleCnt="4" custScaleX="126449" custScaleY="126530">
        <dgm:presLayoutVars>
          <dgm:bulletEnabled val="1"/>
        </dgm:presLayoutVars>
      </dgm:prSet>
      <dgm:spPr/>
    </dgm:pt>
    <dgm:pt modelId="{E9424F5F-2CFD-4CC6-970B-6AA2EB1FEC34}" type="pres">
      <dgm:prSet presAssocID="{BCDA4C23-4702-41DB-BDD3-F618884D86A9}" presName="dummy" presStyleCnt="0"/>
      <dgm:spPr/>
    </dgm:pt>
    <dgm:pt modelId="{93D6BCBB-E605-4319-9DE2-3F30F6025361}" type="pres">
      <dgm:prSet presAssocID="{0078461E-BFDE-463C-9D2A-6A41A55C3E06}" presName="sibTrans" presStyleLbl="sibTrans2D1" presStyleIdx="3" presStyleCnt="4"/>
      <dgm:spPr/>
    </dgm:pt>
  </dgm:ptLst>
  <dgm:cxnLst>
    <dgm:cxn modelId="{E422AB25-CB84-6840-91B1-6077DBA9B9CB}" type="presOf" srcId="{5A768087-BA5F-46A6-9CF7-2301CF2E0CEB}" destId="{1AACF60E-123C-4F54-A215-C1023B18DEC4}" srcOrd="0" destOrd="0" presId="urn:microsoft.com/office/officeart/2005/8/layout/radial6"/>
    <dgm:cxn modelId="{45DBEE2D-8819-4E81-AA86-DA39ADD5C479}" srcId="{A67F332D-D7B2-4AAB-8313-5D3C11A8210C}" destId="{576272EB-50DC-4C54-B96D-6DCC15188E0C}" srcOrd="0" destOrd="0" parTransId="{70D39EC9-DC18-4A37-8014-759990F962EA}" sibTransId="{65888FA7-C86B-45A2-AA27-DA0059FCC2DF}"/>
    <dgm:cxn modelId="{A1E89B3C-E697-3C48-A768-03C782163424}" type="presOf" srcId="{576272EB-50DC-4C54-B96D-6DCC15188E0C}" destId="{F2B1349E-6C9D-4A23-9B45-C01EE2691942}" srcOrd="0" destOrd="0" presId="urn:microsoft.com/office/officeart/2005/8/layout/radial6"/>
    <dgm:cxn modelId="{8131CD43-C4FB-B540-A125-2612D9545F41}" type="presOf" srcId="{71C91689-8B7D-4B4F-9A75-31ABDA51D2D2}" destId="{E07A878A-6374-4EDD-9C23-D2768BE75946}" srcOrd="0" destOrd="0" presId="urn:microsoft.com/office/officeart/2005/8/layout/radial6"/>
    <dgm:cxn modelId="{7397B252-7273-B64A-A956-6460820BF9D5}" type="presOf" srcId="{32E5DB97-FC38-4D73-81DE-356B9FF2C151}" destId="{11DCCC21-AE14-4629-A155-8674BF0C31E3}" srcOrd="0" destOrd="0" presId="urn:microsoft.com/office/officeart/2005/8/layout/radial6"/>
    <dgm:cxn modelId="{A3738B65-BD5B-4C37-A19B-121D82942843}" srcId="{A67F332D-D7B2-4AAB-8313-5D3C11A8210C}" destId="{BCDA4C23-4702-41DB-BDD3-F618884D86A9}" srcOrd="3" destOrd="0" parTransId="{CE3FEE4C-D4DA-43AC-9AE7-4202C7011F0B}" sibTransId="{0078461E-BFDE-463C-9D2A-6A41A55C3E06}"/>
    <dgm:cxn modelId="{82266771-FAD2-4174-A4EF-EA326D3EA8B5}" srcId="{A67F332D-D7B2-4AAB-8313-5D3C11A8210C}" destId="{44F7F997-F6E9-44C1-A2DB-FB64EA64ECEC}" srcOrd="1" destOrd="0" parTransId="{5867C5B2-C86F-4E2A-B62B-71B3A9920532}" sibTransId="{32E5DB97-FC38-4D73-81DE-356B9FF2C151}"/>
    <dgm:cxn modelId="{F0801190-07FD-4C43-92A4-93535EF4DA8C}" type="presOf" srcId="{65888FA7-C86B-45A2-AA27-DA0059FCC2DF}" destId="{541A4FA1-6AA9-49FF-9702-566BEF87799C}" srcOrd="0" destOrd="0" presId="urn:microsoft.com/office/officeart/2005/8/layout/radial6"/>
    <dgm:cxn modelId="{F652E298-456D-1041-A37D-0E9E9D927E57}" type="presOf" srcId="{A67F332D-D7B2-4AAB-8313-5D3C11A8210C}" destId="{F02C9ADC-EBC3-4471-9703-4C8B264D3F96}" srcOrd="0" destOrd="0" presId="urn:microsoft.com/office/officeart/2005/8/layout/radial6"/>
    <dgm:cxn modelId="{8B667ABD-99B4-234D-9D1C-DD5C64E69285}" type="presOf" srcId="{44F7F997-F6E9-44C1-A2DB-FB64EA64ECEC}" destId="{6424D3C0-1337-4DA8-BEAE-8E609CCCCA87}" srcOrd="0" destOrd="0" presId="urn:microsoft.com/office/officeart/2005/8/layout/radial6"/>
    <dgm:cxn modelId="{326671C3-46C9-134A-806D-BB44637A8B8B}" type="presOf" srcId="{6369BDF9-03BE-41DE-8E88-D12B31D836A0}" destId="{222045F2-9256-4592-BC40-D81A09008562}" srcOrd="0" destOrd="0" presId="urn:microsoft.com/office/officeart/2005/8/layout/radial6"/>
    <dgm:cxn modelId="{307458DA-E6EE-7E4F-B8A3-8345D56A34E8}" type="presOf" srcId="{0078461E-BFDE-463C-9D2A-6A41A55C3E06}" destId="{93D6BCBB-E605-4319-9DE2-3F30F6025361}" srcOrd="0" destOrd="0" presId="urn:microsoft.com/office/officeart/2005/8/layout/radial6"/>
    <dgm:cxn modelId="{AC0E01DC-C568-B541-AE83-E28216222D27}" type="presOf" srcId="{BCDA4C23-4702-41DB-BDD3-F618884D86A9}" destId="{08F61B9D-2822-4E10-AE1E-076DADA6F882}" srcOrd="0" destOrd="0" presId="urn:microsoft.com/office/officeart/2005/8/layout/radial6"/>
    <dgm:cxn modelId="{F101CCF4-9F0A-4E5C-9F85-A5C102E8D44A}" srcId="{5A768087-BA5F-46A6-9CF7-2301CF2E0CEB}" destId="{A67F332D-D7B2-4AAB-8313-5D3C11A8210C}" srcOrd="0" destOrd="0" parTransId="{3856E769-42C8-4745-81AE-9C3BF7DAFC2A}" sibTransId="{89DC63AC-FDA8-467C-9579-947C1C8F2B40}"/>
    <dgm:cxn modelId="{682E04FD-BC62-4094-8BBE-4A6FE1A90EAD}" srcId="{A67F332D-D7B2-4AAB-8313-5D3C11A8210C}" destId="{71C91689-8B7D-4B4F-9A75-31ABDA51D2D2}" srcOrd="2" destOrd="0" parTransId="{559ADD0B-AEAD-48EE-A09D-D60C0FB2DC46}" sibTransId="{6369BDF9-03BE-41DE-8E88-D12B31D836A0}"/>
    <dgm:cxn modelId="{0403A0BA-4FD1-1142-82E9-1D69B13187EE}" type="presParOf" srcId="{1AACF60E-123C-4F54-A215-C1023B18DEC4}" destId="{F02C9ADC-EBC3-4471-9703-4C8B264D3F96}" srcOrd="0" destOrd="0" presId="urn:microsoft.com/office/officeart/2005/8/layout/radial6"/>
    <dgm:cxn modelId="{089B42E5-F9FF-BD47-B2F1-63B93685BA85}" type="presParOf" srcId="{1AACF60E-123C-4F54-A215-C1023B18DEC4}" destId="{F2B1349E-6C9D-4A23-9B45-C01EE2691942}" srcOrd="1" destOrd="0" presId="urn:microsoft.com/office/officeart/2005/8/layout/radial6"/>
    <dgm:cxn modelId="{B0406250-E8FE-064F-8AB9-03FE9679BC30}" type="presParOf" srcId="{1AACF60E-123C-4F54-A215-C1023B18DEC4}" destId="{EEA97F9F-5CAB-400B-A1D8-AA9893BD9452}" srcOrd="2" destOrd="0" presId="urn:microsoft.com/office/officeart/2005/8/layout/radial6"/>
    <dgm:cxn modelId="{623DA4B5-0FB1-AC4F-8C98-2666659BDB6C}" type="presParOf" srcId="{1AACF60E-123C-4F54-A215-C1023B18DEC4}" destId="{541A4FA1-6AA9-49FF-9702-566BEF87799C}" srcOrd="3" destOrd="0" presId="urn:microsoft.com/office/officeart/2005/8/layout/radial6"/>
    <dgm:cxn modelId="{7E7A0BDC-3F9D-9A44-8F14-056AFD2EC1E1}" type="presParOf" srcId="{1AACF60E-123C-4F54-A215-C1023B18DEC4}" destId="{6424D3C0-1337-4DA8-BEAE-8E609CCCCA87}" srcOrd="4" destOrd="0" presId="urn:microsoft.com/office/officeart/2005/8/layout/radial6"/>
    <dgm:cxn modelId="{7753F2C6-E0CC-8140-A965-12385157F0F8}" type="presParOf" srcId="{1AACF60E-123C-4F54-A215-C1023B18DEC4}" destId="{57EF5D4E-5863-48AB-9B64-096CD9DE63EB}" srcOrd="5" destOrd="0" presId="urn:microsoft.com/office/officeart/2005/8/layout/radial6"/>
    <dgm:cxn modelId="{D5C8EBD7-864C-E642-8BDF-1DB419E58BA4}" type="presParOf" srcId="{1AACF60E-123C-4F54-A215-C1023B18DEC4}" destId="{11DCCC21-AE14-4629-A155-8674BF0C31E3}" srcOrd="6" destOrd="0" presId="urn:microsoft.com/office/officeart/2005/8/layout/radial6"/>
    <dgm:cxn modelId="{6CA09619-AFB1-7B4E-AC61-DD228D5277B4}" type="presParOf" srcId="{1AACF60E-123C-4F54-A215-C1023B18DEC4}" destId="{E07A878A-6374-4EDD-9C23-D2768BE75946}" srcOrd="7" destOrd="0" presId="urn:microsoft.com/office/officeart/2005/8/layout/radial6"/>
    <dgm:cxn modelId="{26BE36DE-1BBA-2D48-A1AE-89B56DD43024}" type="presParOf" srcId="{1AACF60E-123C-4F54-A215-C1023B18DEC4}" destId="{FB233EDD-E64F-4AC9-AB1A-E453B82517AE}" srcOrd="8" destOrd="0" presId="urn:microsoft.com/office/officeart/2005/8/layout/radial6"/>
    <dgm:cxn modelId="{8D39285C-4E08-214B-86EC-FB415FCDBBCF}" type="presParOf" srcId="{1AACF60E-123C-4F54-A215-C1023B18DEC4}" destId="{222045F2-9256-4592-BC40-D81A09008562}" srcOrd="9" destOrd="0" presId="urn:microsoft.com/office/officeart/2005/8/layout/radial6"/>
    <dgm:cxn modelId="{BFBC3A78-9E27-DE46-AF2C-F12B5855829A}" type="presParOf" srcId="{1AACF60E-123C-4F54-A215-C1023B18DEC4}" destId="{08F61B9D-2822-4E10-AE1E-076DADA6F882}" srcOrd="10" destOrd="0" presId="urn:microsoft.com/office/officeart/2005/8/layout/radial6"/>
    <dgm:cxn modelId="{4A2206BC-FC45-5D4C-9C2C-AF9711F70498}" type="presParOf" srcId="{1AACF60E-123C-4F54-A215-C1023B18DEC4}" destId="{E9424F5F-2CFD-4CC6-970B-6AA2EB1FEC34}" srcOrd="11" destOrd="0" presId="urn:microsoft.com/office/officeart/2005/8/layout/radial6"/>
    <dgm:cxn modelId="{A5FD8081-4B2E-1A45-B61E-0E8D65DAF3B6}" type="presParOf" srcId="{1AACF60E-123C-4F54-A215-C1023B18DEC4}" destId="{93D6BCBB-E605-4319-9DE2-3F30F6025361}"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EFDEF2-D42A-4CD7-BB0D-56A55669F660}"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3C22F836-0654-487A-84F2-293E9FE47388}">
      <dgm:prSet/>
      <dgm:spPr/>
      <dgm:t>
        <a:bodyPr/>
        <a:lstStyle/>
        <a:p>
          <a:r>
            <a:rPr lang="en-US"/>
            <a:t>The world is a dangerous place.</a:t>
          </a:r>
        </a:p>
      </dgm:t>
    </dgm:pt>
    <dgm:pt modelId="{22D0ECB4-45FD-4382-93DB-A4F506ADD238}" type="parTrans" cxnId="{B76387F1-1A8D-4A38-AD12-EDF042A524FD}">
      <dgm:prSet/>
      <dgm:spPr/>
      <dgm:t>
        <a:bodyPr/>
        <a:lstStyle/>
        <a:p>
          <a:endParaRPr lang="en-US"/>
        </a:p>
      </dgm:t>
    </dgm:pt>
    <dgm:pt modelId="{5AD807AA-7AC3-4EC8-A3CC-766E6F45B101}" type="sibTrans" cxnId="{B76387F1-1A8D-4A38-AD12-EDF042A524FD}">
      <dgm:prSet/>
      <dgm:spPr/>
      <dgm:t>
        <a:bodyPr/>
        <a:lstStyle/>
        <a:p>
          <a:endParaRPr lang="en-US"/>
        </a:p>
      </dgm:t>
    </dgm:pt>
    <dgm:pt modelId="{974FEA06-7C13-44FA-A66A-8BD1237F9FAB}">
      <dgm:prSet/>
      <dgm:spPr/>
      <dgm:t>
        <a:bodyPr/>
        <a:lstStyle/>
        <a:p>
          <a:r>
            <a:rPr lang="en-US" dirty="0"/>
            <a:t>People are not trustworthy or dependable. </a:t>
          </a:r>
        </a:p>
      </dgm:t>
    </dgm:pt>
    <dgm:pt modelId="{EFC1CBE2-1300-4A91-90C3-081DE974DF33}" type="parTrans" cxnId="{8611992A-9D38-4E7E-993D-9673C249B43B}">
      <dgm:prSet/>
      <dgm:spPr/>
      <dgm:t>
        <a:bodyPr/>
        <a:lstStyle/>
        <a:p>
          <a:endParaRPr lang="en-US"/>
        </a:p>
      </dgm:t>
    </dgm:pt>
    <dgm:pt modelId="{620720D3-E6D1-4A33-A50A-0EBD08335851}" type="sibTrans" cxnId="{8611992A-9D38-4E7E-993D-9673C249B43B}">
      <dgm:prSet/>
      <dgm:spPr/>
      <dgm:t>
        <a:bodyPr/>
        <a:lstStyle/>
        <a:p>
          <a:endParaRPr lang="en-US"/>
        </a:p>
      </dgm:t>
    </dgm:pt>
    <dgm:pt modelId="{1DC72EFC-91BD-4328-B4B7-0EBB8F570C87}">
      <dgm:prSet/>
      <dgm:spPr/>
      <dgm:t>
        <a:bodyPr/>
        <a:lstStyle/>
        <a:p>
          <a:r>
            <a:rPr lang="en-US" dirty="0"/>
            <a:t>Things usually go wrong for our family.</a:t>
          </a:r>
        </a:p>
      </dgm:t>
    </dgm:pt>
    <dgm:pt modelId="{62860DFC-355C-4CDB-B158-0A20DC58CD4D}" type="parTrans" cxnId="{F80F3D39-4467-4F5B-BD2B-6CFDA5014A75}">
      <dgm:prSet/>
      <dgm:spPr/>
      <dgm:t>
        <a:bodyPr/>
        <a:lstStyle/>
        <a:p>
          <a:endParaRPr lang="en-US"/>
        </a:p>
      </dgm:t>
    </dgm:pt>
    <dgm:pt modelId="{7F9FE6D1-2D28-4440-854F-3C6F54BC3D3A}" type="sibTrans" cxnId="{F80F3D39-4467-4F5B-BD2B-6CFDA5014A75}">
      <dgm:prSet/>
      <dgm:spPr/>
      <dgm:t>
        <a:bodyPr/>
        <a:lstStyle/>
        <a:p>
          <a:endParaRPr lang="en-US"/>
        </a:p>
      </dgm:t>
    </dgm:pt>
    <dgm:pt modelId="{EDE17A6C-592E-43DB-8306-D102E3A42390}">
      <dgm:prSet/>
      <dgm:spPr/>
      <dgm:t>
        <a:bodyPr/>
        <a:lstStyle/>
        <a:p>
          <a:r>
            <a:rPr lang="en-US"/>
            <a:t>There is nothing that we can do to prevent bad things from happening to us. </a:t>
          </a:r>
        </a:p>
      </dgm:t>
    </dgm:pt>
    <dgm:pt modelId="{247344F5-E6BE-465A-A391-068C24BB5E1F}" type="parTrans" cxnId="{D42C8CFA-F2FF-43B8-B22C-6759B35417EB}">
      <dgm:prSet/>
      <dgm:spPr/>
      <dgm:t>
        <a:bodyPr/>
        <a:lstStyle/>
        <a:p>
          <a:endParaRPr lang="en-US"/>
        </a:p>
      </dgm:t>
    </dgm:pt>
    <dgm:pt modelId="{6CEF5EA9-BD68-4EC6-AAFB-91EE57194D8D}" type="sibTrans" cxnId="{D42C8CFA-F2FF-43B8-B22C-6759B35417EB}">
      <dgm:prSet/>
      <dgm:spPr/>
      <dgm:t>
        <a:bodyPr/>
        <a:lstStyle/>
        <a:p>
          <a:endParaRPr lang="en-US"/>
        </a:p>
      </dgm:t>
    </dgm:pt>
    <dgm:pt modelId="{F3B7F825-931E-4583-84F9-C478DB8B2E76}">
      <dgm:prSet/>
      <dgm:spPr/>
      <dgm:t>
        <a:bodyPr/>
        <a:lstStyle/>
        <a:p>
          <a:r>
            <a:rPr lang="en-US"/>
            <a:t>Our future will be much like our present with nothing good happening. </a:t>
          </a:r>
        </a:p>
      </dgm:t>
    </dgm:pt>
    <dgm:pt modelId="{523D8D08-0C28-410E-887D-20E77E1E6229}" type="parTrans" cxnId="{2493B91B-8FBE-4977-AE9C-B063ACAB75ED}">
      <dgm:prSet/>
      <dgm:spPr/>
      <dgm:t>
        <a:bodyPr/>
        <a:lstStyle/>
        <a:p>
          <a:endParaRPr lang="en-US"/>
        </a:p>
      </dgm:t>
    </dgm:pt>
    <dgm:pt modelId="{195E4DBD-D636-40C5-B14E-8E8BD5881ADF}" type="sibTrans" cxnId="{2493B91B-8FBE-4977-AE9C-B063ACAB75ED}">
      <dgm:prSet/>
      <dgm:spPr/>
      <dgm:t>
        <a:bodyPr/>
        <a:lstStyle/>
        <a:p>
          <a:endParaRPr lang="en-US"/>
        </a:p>
      </dgm:t>
    </dgm:pt>
    <dgm:pt modelId="{396A1B47-D66D-4924-B04D-8976D185BE1A}">
      <dgm:prSet/>
      <dgm:spPr/>
      <dgm:t>
        <a:bodyPr/>
        <a:lstStyle/>
        <a:p>
          <a:r>
            <a:rPr lang="en-US"/>
            <a:t>We are not able to deal with the things that happen to us and never will be.</a:t>
          </a:r>
        </a:p>
      </dgm:t>
    </dgm:pt>
    <dgm:pt modelId="{E2E595C5-F131-431E-932E-D0FBD4B08C0F}" type="parTrans" cxnId="{4F807C89-011D-41FC-B508-57341758CBA5}">
      <dgm:prSet/>
      <dgm:spPr/>
      <dgm:t>
        <a:bodyPr/>
        <a:lstStyle/>
        <a:p>
          <a:endParaRPr lang="en-US"/>
        </a:p>
      </dgm:t>
    </dgm:pt>
    <dgm:pt modelId="{5204AC17-E287-404A-80C4-BD5A93849FC3}" type="sibTrans" cxnId="{4F807C89-011D-41FC-B508-57341758CBA5}">
      <dgm:prSet/>
      <dgm:spPr/>
      <dgm:t>
        <a:bodyPr/>
        <a:lstStyle/>
        <a:p>
          <a:endParaRPr lang="en-US"/>
        </a:p>
      </dgm:t>
    </dgm:pt>
    <dgm:pt modelId="{E002453C-F30A-9740-AAF1-1E75287C73AC}" type="pres">
      <dgm:prSet presAssocID="{7BEFDEF2-D42A-4CD7-BB0D-56A55669F660}" presName="diagram" presStyleCnt="0">
        <dgm:presLayoutVars>
          <dgm:dir/>
          <dgm:resizeHandles val="exact"/>
        </dgm:presLayoutVars>
      </dgm:prSet>
      <dgm:spPr/>
    </dgm:pt>
    <dgm:pt modelId="{419B6C97-F820-704B-AB57-463CE268A620}" type="pres">
      <dgm:prSet presAssocID="{3C22F836-0654-487A-84F2-293E9FE47388}" presName="node" presStyleLbl="node1" presStyleIdx="0" presStyleCnt="6">
        <dgm:presLayoutVars>
          <dgm:bulletEnabled val="1"/>
        </dgm:presLayoutVars>
      </dgm:prSet>
      <dgm:spPr/>
    </dgm:pt>
    <dgm:pt modelId="{6C3B774A-31D6-5449-9CDD-3D0B2763C033}" type="pres">
      <dgm:prSet presAssocID="{5AD807AA-7AC3-4EC8-A3CC-766E6F45B101}" presName="sibTrans" presStyleCnt="0"/>
      <dgm:spPr/>
    </dgm:pt>
    <dgm:pt modelId="{51CA5BA7-29EB-1041-B026-E0B49BD18E91}" type="pres">
      <dgm:prSet presAssocID="{974FEA06-7C13-44FA-A66A-8BD1237F9FAB}" presName="node" presStyleLbl="node1" presStyleIdx="1" presStyleCnt="6">
        <dgm:presLayoutVars>
          <dgm:bulletEnabled val="1"/>
        </dgm:presLayoutVars>
      </dgm:prSet>
      <dgm:spPr/>
    </dgm:pt>
    <dgm:pt modelId="{452BCC79-A37D-5246-AB2C-156B1977232F}" type="pres">
      <dgm:prSet presAssocID="{620720D3-E6D1-4A33-A50A-0EBD08335851}" presName="sibTrans" presStyleCnt="0"/>
      <dgm:spPr/>
    </dgm:pt>
    <dgm:pt modelId="{65663311-F107-194B-99D4-FCBBA59F9B66}" type="pres">
      <dgm:prSet presAssocID="{1DC72EFC-91BD-4328-B4B7-0EBB8F570C87}" presName="node" presStyleLbl="node1" presStyleIdx="2" presStyleCnt="6">
        <dgm:presLayoutVars>
          <dgm:bulletEnabled val="1"/>
        </dgm:presLayoutVars>
      </dgm:prSet>
      <dgm:spPr/>
    </dgm:pt>
    <dgm:pt modelId="{267BB3CF-F451-6546-971E-7B9A73976ED2}" type="pres">
      <dgm:prSet presAssocID="{7F9FE6D1-2D28-4440-854F-3C6F54BC3D3A}" presName="sibTrans" presStyleCnt="0"/>
      <dgm:spPr/>
    </dgm:pt>
    <dgm:pt modelId="{7B1D1B8F-9F24-7847-B4EC-6E029976AD9A}" type="pres">
      <dgm:prSet presAssocID="{EDE17A6C-592E-43DB-8306-D102E3A42390}" presName="node" presStyleLbl="node1" presStyleIdx="3" presStyleCnt="6">
        <dgm:presLayoutVars>
          <dgm:bulletEnabled val="1"/>
        </dgm:presLayoutVars>
      </dgm:prSet>
      <dgm:spPr/>
    </dgm:pt>
    <dgm:pt modelId="{CCF934FD-A105-DC43-87DF-5A12E8B7F6B6}" type="pres">
      <dgm:prSet presAssocID="{6CEF5EA9-BD68-4EC6-AAFB-91EE57194D8D}" presName="sibTrans" presStyleCnt="0"/>
      <dgm:spPr/>
    </dgm:pt>
    <dgm:pt modelId="{FD0A28B1-4EA0-154C-A237-D2572AAFBDFE}" type="pres">
      <dgm:prSet presAssocID="{F3B7F825-931E-4583-84F9-C478DB8B2E76}" presName="node" presStyleLbl="node1" presStyleIdx="4" presStyleCnt="6">
        <dgm:presLayoutVars>
          <dgm:bulletEnabled val="1"/>
        </dgm:presLayoutVars>
      </dgm:prSet>
      <dgm:spPr/>
    </dgm:pt>
    <dgm:pt modelId="{DB886465-259E-2548-9B1B-487D0B05456D}" type="pres">
      <dgm:prSet presAssocID="{195E4DBD-D636-40C5-B14E-8E8BD5881ADF}" presName="sibTrans" presStyleCnt="0"/>
      <dgm:spPr/>
    </dgm:pt>
    <dgm:pt modelId="{0500F9D3-6103-D44E-AFB6-1C387A3A4C54}" type="pres">
      <dgm:prSet presAssocID="{396A1B47-D66D-4924-B04D-8976D185BE1A}" presName="node" presStyleLbl="node1" presStyleIdx="5" presStyleCnt="6">
        <dgm:presLayoutVars>
          <dgm:bulletEnabled val="1"/>
        </dgm:presLayoutVars>
      </dgm:prSet>
      <dgm:spPr/>
    </dgm:pt>
  </dgm:ptLst>
  <dgm:cxnLst>
    <dgm:cxn modelId="{2493B91B-8FBE-4977-AE9C-B063ACAB75ED}" srcId="{7BEFDEF2-D42A-4CD7-BB0D-56A55669F660}" destId="{F3B7F825-931E-4583-84F9-C478DB8B2E76}" srcOrd="4" destOrd="0" parTransId="{523D8D08-0C28-410E-887D-20E77E1E6229}" sibTransId="{195E4DBD-D636-40C5-B14E-8E8BD5881ADF}"/>
    <dgm:cxn modelId="{8611992A-9D38-4E7E-993D-9673C249B43B}" srcId="{7BEFDEF2-D42A-4CD7-BB0D-56A55669F660}" destId="{974FEA06-7C13-44FA-A66A-8BD1237F9FAB}" srcOrd="1" destOrd="0" parTransId="{EFC1CBE2-1300-4A91-90C3-081DE974DF33}" sibTransId="{620720D3-E6D1-4A33-A50A-0EBD08335851}"/>
    <dgm:cxn modelId="{F73E4F2E-A5E6-384E-96E5-11DBECDAA892}" type="presOf" srcId="{3C22F836-0654-487A-84F2-293E9FE47388}" destId="{419B6C97-F820-704B-AB57-463CE268A620}" srcOrd="0" destOrd="0" presId="urn:microsoft.com/office/officeart/2005/8/layout/default"/>
    <dgm:cxn modelId="{F80F3D39-4467-4F5B-BD2B-6CFDA5014A75}" srcId="{7BEFDEF2-D42A-4CD7-BB0D-56A55669F660}" destId="{1DC72EFC-91BD-4328-B4B7-0EBB8F570C87}" srcOrd="2" destOrd="0" parTransId="{62860DFC-355C-4CDB-B158-0A20DC58CD4D}" sibTransId="{7F9FE6D1-2D28-4440-854F-3C6F54BC3D3A}"/>
    <dgm:cxn modelId="{B1ED3E3D-7A66-3B45-9201-E0867CFABAE1}" type="presOf" srcId="{EDE17A6C-592E-43DB-8306-D102E3A42390}" destId="{7B1D1B8F-9F24-7847-B4EC-6E029976AD9A}" srcOrd="0" destOrd="0" presId="urn:microsoft.com/office/officeart/2005/8/layout/default"/>
    <dgm:cxn modelId="{41FEF182-BBEA-A64C-911A-D9404E129F88}" type="presOf" srcId="{1DC72EFC-91BD-4328-B4B7-0EBB8F570C87}" destId="{65663311-F107-194B-99D4-FCBBA59F9B66}" srcOrd="0" destOrd="0" presId="urn:microsoft.com/office/officeart/2005/8/layout/default"/>
    <dgm:cxn modelId="{4F807C89-011D-41FC-B508-57341758CBA5}" srcId="{7BEFDEF2-D42A-4CD7-BB0D-56A55669F660}" destId="{396A1B47-D66D-4924-B04D-8976D185BE1A}" srcOrd="5" destOrd="0" parTransId="{E2E595C5-F131-431E-932E-D0FBD4B08C0F}" sibTransId="{5204AC17-E287-404A-80C4-BD5A93849FC3}"/>
    <dgm:cxn modelId="{CC191B91-144B-3945-A257-08BAEDCE6A85}" type="presOf" srcId="{974FEA06-7C13-44FA-A66A-8BD1237F9FAB}" destId="{51CA5BA7-29EB-1041-B026-E0B49BD18E91}" srcOrd="0" destOrd="0" presId="urn:microsoft.com/office/officeart/2005/8/layout/default"/>
    <dgm:cxn modelId="{D5A881E1-A3B7-8149-90EA-BCEFB0EFA105}" type="presOf" srcId="{F3B7F825-931E-4583-84F9-C478DB8B2E76}" destId="{FD0A28B1-4EA0-154C-A237-D2572AAFBDFE}" srcOrd="0" destOrd="0" presId="urn:microsoft.com/office/officeart/2005/8/layout/default"/>
    <dgm:cxn modelId="{97D87BF1-8571-C741-BE44-F6CCAA3E6399}" type="presOf" srcId="{396A1B47-D66D-4924-B04D-8976D185BE1A}" destId="{0500F9D3-6103-D44E-AFB6-1C387A3A4C54}" srcOrd="0" destOrd="0" presId="urn:microsoft.com/office/officeart/2005/8/layout/default"/>
    <dgm:cxn modelId="{B76387F1-1A8D-4A38-AD12-EDF042A524FD}" srcId="{7BEFDEF2-D42A-4CD7-BB0D-56A55669F660}" destId="{3C22F836-0654-487A-84F2-293E9FE47388}" srcOrd="0" destOrd="0" parTransId="{22D0ECB4-45FD-4382-93DB-A4F506ADD238}" sibTransId="{5AD807AA-7AC3-4EC8-A3CC-766E6F45B101}"/>
    <dgm:cxn modelId="{D42C8CFA-F2FF-43B8-B22C-6759B35417EB}" srcId="{7BEFDEF2-D42A-4CD7-BB0D-56A55669F660}" destId="{EDE17A6C-592E-43DB-8306-D102E3A42390}" srcOrd="3" destOrd="0" parTransId="{247344F5-E6BE-465A-A391-068C24BB5E1F}" sibTransId="{6CEF5EA9-BD68-4EC6-AAFB-91EE57194D8D}"/>
    <dgm:cxn modelId="{2E5E90FB-E118-B244-ADF5-BDFEFD6150FE}" type="presOf" srcId="{7BEFDEF2-D42A-4CD7-BB0D-56A55669F660}" destId="{E002453C-F30A-9740-AAF1-1E75287C73AC}" srcOrd="0" destOrd="0" presId="urn:microsoft.com/office/officeart/2005/8/layout/default"/>
    <dgm:cxn modelId="{790E2866-8E65-9B4B-8BA6-779131682214}" type="presParOf" srcId="{E002453C-F30A-9740-AAF1-1E75287C73AC}" destId="{419B6C97-F820-704B-AB57-463CE268A620}" srcOrd="0" destOrd="0" presId="urn:microsoft.com/office/officeart/2005/8/layout/default"/>
    <dgm:cxn modelId="{D83DAF49-6B9C-AC49-9873-A1E1DD59096F}" type="presParOf" srcId="{E002453C-F30A-9740-AAF1-1E75287C73AC}" destId="{6C3B774A-31D6-5449-9CDD-3D0B2763C033}" srcOrd="1" destOrd="0" presId="urn:microsoft.com/office/officeart/2005/8/layout/default"/>
    <dgm:cxn modelId="{68A6EEAA-E291-064F-88B1-DDAC45B4F1B6}" type="presParOf" srcId="{E002453C-F30A-9740-AAF1-1E75287C73AC}" destId="{51CA5BA7-29EB-1041-B026-E0B49BD18E91}" srcOrd="2" destOrd="0" presId="urn:microsoft.com/office/officeart/2005/8/layout/default"/>
    <dgm:cxn modelId="{F55DD30F-D611-4B4C-9699-FF63D3E251AA}" type="presParOf" srcId="{E002453C-F30A-9740-AAF1-1E75287C73AC}" destId="{452BCC79-A37D-5246-AB2C-156B1977232F}" srcOrd="3" destOrd="0" presId="urn:microsoft.com/office/officeart/2005/8/layout/default"/>
    <dgm:cxn modelId="{88B64ED0-F5C8-F444-9590-375DD52E2306}" type="presParOf" srcId="{E002453C-F30A-9740-AAF1-1E75287C73AC}" destId="{65663311-F107-194B-99D4-FCBBA59F9B66}" srcOrd="4" destOrd="0" presId="urn:microsoft.com/office/officeart/2005/8/layout/default"/>
    <dgm:cxn modelId="{600F565B-8FCC-7B4D-B647-8C284D012A2E}" type="presParOf" srcId="{E002453C-F30A-9740-AAF1-1E75287C73AC}" destId="{267BB3CF-F451-6546-971E-7B9A73976ED2}" srcOrd="5" destOrd="0" presId="urn:microsoft.com/office/officeart/2005/8/layout/default"/>
    <dgm:cxn modelId="{3741E105-D2AF-F542-97C4-28B90FC9D7AF}" type="presParOf" srcId="{E002453C-F30A-9740-AAF1-1E75287C73AC}" destId="{7B1D1B8F-9F24-7847-B4EC-6E029976AD9A}" srcOrd="6" destOrd="0" presId="urn:microsoft.com/office/officeart/2005/8/layout/default"/>
    <dgm:cxn modelId="{A70FF69E-5E0C-894A-85A4-71556D68C27A}" type="presParOf" srcId="{E002453C-F30A-9740-AAF1-1E75287C73AC}" destId="{CCF934FD-A105-DC43-87DF-5A12E8B7F6B6}" srcOrd="7" destOrd="0" presId="urn:microsoft.com/office/officeart/2005/8/layout/default"/>
    <dgm:cxn modelId="{1605DF22-A177-8944-B162-1D3CA8DFC5AD}" type="presParOf" srcId="{E002453C-F30A-9740-AAF1-1E75287C73AC}" destId="{FD0A28B1-4EA0-154C-A237-D2572AAFBDFE}" srcOrd="8" destOrd="0" presId="urn:microsoft.com/office/officeart/2005/8/layout/default"/>
    <dgm:cxn modelId="{F9518715-7B12-7347-97B2-A14892C4C510}" type="presParOf" srcId="{E002453C-F30A-9740-AAF1-1E75287C73AC}" destId="{DB886465-259E-2548-9B1B-487D0B05456D}" srcOrd="9" destOrd="0" presId="urn:microsoft.com/office/officeart/2005/8/layout/default"/>
    <dgm:cxn modelId="{59BD2488-7DEC-5447-8E2F-C1152D0EE60F}" type="presParOf" srcId="{E002453C-F30A-9740-AAF1-1E75287C73AC}" destId="{0500F9D3-6103-D44E-AFB6-1C387A3A4C5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98A22-596E-594B-BD2E-C8DA850BBEB7}">
      <dsp:nvSpPr>
        <dsp:cNvPr id="0" name=""/>
        <dsp:cNvSpPr/>
      </dsp:nvSpPr>
      <dsp:spPr>
        <a:xfrm>
          <a:off x="0" y="0"/>
          <a:ext cx="5449823" cy="12190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Calibri" pitchFamily="34" charset="0"/>
            </a:rPr>
            <a:t>Families living in traumatic contexts face increased risk for exposure to harsh and unpredictable conditions.</a:t>
          </a:r>
          <a:endParaRPr lang="en-US" sz="1900" kern="1200"/>
        </a:p>
      </dsp:txBody>
      <dsp:txXfrm>
        <a:off x="35706" y="35706"/>
        <a:ext cx="4031330" cy="1147666"/>
      </dsp:txXfrm>
    </dsp:sp>
    <dsp:sp modelId="{F7A5D625-8294-A143-9F6E-8BB12866822D}">
      <dsp:nvSpPr>
        <dsp:cNvPr id="0" name=""/>
        <dsp:cNvSpPr/>
      </dsp:nvSpPr>
      <dsp:spPr>
        <a:xfrm>
          <a:off x="456422" y="1440728"/>
          <a:ext cx="5449823" cy="1219078"/>
        </a:xfrm>
        <a:prstGeom prst="roundRect">
          <a:avLst>
            <a:gd name="adj" fmla="val 10000"/>
          </a:avLst>
        </a:prstGeom>
        <a:solidFill>
          <a:schemeClr val="accent2">
            <a:hueOff val="-501579"/>
            <a:satOff val="-3280"/>
            <a:lumOff val="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Calibri" pitchFamily="34" charset="0"/>
            </a:rPr>
            <a:t>Challenges associated with traumatic contexts negatively affect individual functioning by increasing distress.</a:t>
          </a:r>
        </a:p>
      </dsp:txBody>
      <dsp:txXfrm>
        <a:off x="492128" y="1476434"/>
        <a:ext cx="4129588" cy="1147666"/>
      </dsp:txXfrm>
    </dsp:sp>
    <dsp:sp modelId="{54715060-696C-0448-887D-2A7537AD16B3}">
      <dsp:nvSpPr>
        <dsp:cNvPr id="0" name=""/>
        <dsp:cNvSpPr/>
      </dsp:nvSpPr>
      <dsp:spPr>
        <a:xfrm>
          <a:off x="906033" y="2881457"/>
          <a:ext cx="5449823" cy="1219078"/>
        </a:xfrm>
        <a:prstGeom prst="roundRect">
          <a:avLst>
            <a:gd name="adj" fmla="val 10000"/>
          </a:avLst>
        </a:prstGeom>
        <a:solidFill>
          <a:schemeClr val="accent2">
            <a:hueOff val="-1003157"/>
            <a:satOff val="-6559"/>
            <a:lumOff val="18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Calibri" pitchFamily="34" charset="0"/>
            </a:rPr>
            <a:t>Increased adult distress decreases positive parenting and, in turn, negatively influences family functioning.</a:t>
          </a:r>
        </a:p>
      </dsp:txBody>
      <dsp:txXfrm>
        <a:off x="941739" y="2917163"/>
        <a:ext cx="4136400" cy="1147666"/>
      </dsp:txXfrm>
    </dsp:sp>
    <dsp:sp modelId="{D6CD60A6-75AC-244F-9395-301F53A6AEFB}">
      <dsp:nvSpPr>
        <dsp:cNvPr id="0" name=""/>
        <dsp:cNvSpPr/>
      </dsp:nvSpPr>
      <dsp:spPr>
        <a:xfrm>
          <a:off x="1362456" y="4322185"/>
          <a:ext cx="5449823" cy="1219078"/>
        </a:xfrm>
        <a:prstGeom prst="roundRect">
          <a:avLst>
            <a:gd name="adj" fmla="val 10000"/>
          </a:avLst>
        </a:prstGeom>
        <a:solidFill>
          <a:schemeClr val="accent2">
            <a:hueOff val="-1504736"/>
            <a:satOff val="-9839"/>
            <a:lumOff val="27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Calibri" pitchFamily="34" charset="0"/>
            </a:rPr>
            <a:t>Parental and family functioning are associated with outcomes.</a:t>
          </a:r>
          <a:endParaRPr lang="en-US" sz="1900" kern="1200"/>
        </a:p>
      </dsp:txBody>
      <dsp:txXfrm>
        <a:off x="1398162" y="4357891"/>
        <a:ext cx="4129588" cy="1147666"/>
      </dsp:txXfrm>
    </dsp:sp>
    <dsp:sp modelId="{24EDD825-E02E-0D42-A785-A10D642B47F1}">
      <dsp:nvSpPr>
        <dsp:cNvPr id="0" name=""/>
        <dsp:cNvSpPr/>
      </dsp:nvSpPr>
      <dsp:spPr>
        <a:xfrm>
          <a:off x="4657423" y="933702"/>
          <a:ext cx="792400" cy="79240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835713" y="933702"/>
        <a:ext cx="435820" cy="596281"/>
      </dsp:txXfrm>
    </dsp:sp>
    <dsp:sp modelId="{DB7AD0AB-04F1-614A-9415-7168C818B13A}">
      <dsp:nvSpPr>
        <dsp:cNvPr id="0" name=""/>
        <dsp:cNvSpPr/>
      </dsp:nvSpPr>
      <dsp:spPr>
        <a:xfrm>
          <a:off x="5113846" y="2374431"/>
          <a:ext cx="792400" cy="792400"/>
        </a:xfrm>
        <a:prstGeom prst="downArrow">
          <a:avLst>
            <a:gd name="adj1" fmla="val 55000"/>
            <a:gd name="adj2" fmla="val 45000"/>
          </a:avLst>
        </a:prstGeom>
        <a:solidFill>
          <a:schemeClr val="accent2">
            <a:tint val="40000"/>
            <a:alpha val="90000"/>
            <a:hueOff val="-578865"/>
            <a:satOff val="-27"/>
            <a:lumOff val="93"/>
            <a:alphaOff val="0"/>
          </a:schemeClr>
        </a:solidFill>
        <a:ln w="12700" cap="flat" cmpd="sng" algn="ctr">
          <a:solidFill>
            <a:schemeClr val="accent2">
              <a:tint val="40000"/>
              <a:alpha val="90000"/>
              <a:hueOff val="-578865"/>
              <a:satOff val="-27"/>
              <a:lumOff val="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92136" y="2374431"/>
        <a:ext cx="435820" cy="596281"/>
      </dsp:txXfrm>
    </dsp:sp>
    <dsp:sp modelId="{8B0B6344-B528-7B4D-B741-5338F2881DB0}">
      <dsp:nvSpPr>
        <dsp:cNvPr id="0" name=""/>
        <dsp:cNvSpPr/>
      </dsp:nvSpPr>
      <dsp:spPr>
        <a:xfrm>
          <a:off x="5563456" y="3815160"/>
          <a:ext cx="792400" cy="792400"/>
        </a:xfrm>
        <a:prstGeom prst="downArrow">
          <a:avLst>
            <a:gd name="adj1" fmla="val 55000"/>
            <a:gd name="adj2" fmla="val 45000"/>
          </a:avLst>
        </a:prstGeom>
        <a:solidFill>
          <a:schemeClr val="accent2">
            <a:tint val="40000"/>
            <a:alpha val="90000"/>
            <a:hueOff val="-1157731"/>
            <a:satOff val="-54"/>
            <a:lumOff val="185"/>
            <a:alphaOff val="0"/>
          </a:schemeClr>
        </a:solidFill>
        <a:ln w="12700" cap="flat" cmpd="sng" algn="ctr">
          <a:solidFill>
            <a:schemeClr val="accent2">
              <a:tint val="40000"/>
              <a:alpha val="90000"/>
              <a:hueOff val="-1157731"/>
              <a:satOff val="-54"/>
              <a:lumOff val="1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741746" y="3815160"/>
        <a:ext cx="435820" cy="5962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18903-D040-4D13-8703-89E960E2D95C}">
      <dsp:nvSpPr>
        <dsp:cNvPr id="0" name=""/>
        <dsp:cNvSpPr/>
      </dsp:nvSpPr>
      <dsp:spPr>
        <a:xfrm>
          <a:off x="3505516" y="282836"/>
          <a:ext cx="3655123" cy="3655123"/>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t" anchorCtr="0">
          <a:noAutofit/>
        </a:bodyPr>
        <a:lstStyle/>
        <a:p>
          <a:pPr marL="0" lvl="0" indent="0" algn="ctr" defTabSz="711200">
            <a:lnSpc>
              <a:spcPct val="90000"/>
            </a:lnSpc>
            <a:spcBef>
              <a:spcPct val="0"/>
            </a:spcBef>
            <a:spcAft>
              <a:spcPct val="35000"/>
            </a:spcAft>
            <a:buNone/>
          </a:pPr>
          <a:r>
            <a:rPr lang="en-US" sz="1600" kern="1200" dirty="0"/>
            <a:t>disturbances in the family unit</a:t>
          </a:r>
        </a:p>
      </dsp:txBody>
      <dsp:txXfrm>
        <a:off x="5431853" y="1057375"/>
        <a:ext cx="1305401" cy="1087834"/>
      </dsp:txXfrm>
    </dsp:sp>
    <dsp:sp modelId="{A4ED5F2E-E147-4506-93A5-355F7993AC46}">
      <dsp:nvSpPr>
        <dsp:cNvPr id="0" name=""/>
        <dsp:cNvSpPr/>
      </dsp:nvSpPr>
      <dsp:spPr>
        <a:xfrm>
          <a:off x="3430238" y="413377"/>
          <a:ext cx="3655123" cy="3655123"/>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b" anchorCtr="0">
          <a:noAutofit/>
        </a:bodyPr>
        <a:lstStyle/>
        <a:p>
          <a:pPr marL="0" lvl="0" indent="0" algn="ctr" defTabSz="711200">
            <a:lnSpc>
              <a:spcPct val="90000"/>
            </a:lnSpc>
            <a:spcBef>
              <a:spcPct val="0"/>
            </a:spcBef>
            <a:spcAft>
              <a:spcPct val="35000"/>
            </a:spcAft>
            <a:buNone/>
          </a:pPr>
          <a:r>
            <a:rPr lang="en-US" sz="1600" kern="1200"/>
            <a:t>reciprocal distress </a:t>
          </a:r>
          <a:r>
            <a:rPr lang="en-US" sz="1600" kern="1200" dirty="0"/>
            <a:t>reactions</a:t>
          </a:r>
        </a:p>
      </dsp:txBody>
      <dsp:txXfrm>
        <a:off x="4300505" y="2784856"/>
        <a:ext cx="1958102" cy="957294"/>
      </dsp:txXfrm>
    </dsp:sp>
    <dsp:sp modelId="{930ACFEF-BA6C-4BD8-8EF1-78F66BAF319F}">
      <dsp:nvSpPr>
        <dsp:cNvPr id="0" name=""/>
        <dsp:cNvSpPr/>
      </dsp:nvSpPr>
      <dsp:spPr>
        <a:xfrm>
          <a:off x="3354959" y="282836"/>
          <a:ext cx="3655123" cy="3655123"/>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t" anchorCtr="0">
          <a:noAutofit/>
        </a:bodyPr>
        <a:lstStyle/>
        <a:p>
          <a:pPr marL="0" lvl="0" indent="0" algn="ctr" defTabSz="711200">
            <a:lnSpc>
              <a:spcPct val="90000"/>
            </a:lnSpc>
            <a:spcBef>
              <a:spcPct val="0"/>
            </a:spcBef>
            <a:spcAft>
              <a:spcPct val="35000"/>
            </a:spcAft>
            <a:buNone/>
          </a:pPr>
          <a:r>
            <a:rPr lang="en-US" sz="1600" kern="1200" dirty="0"/>
            <a:t>individual distress</a:t>
          </a:r>
        </a:p>
      </dsp:txBody>
      <dsp:txXfrm>
        <a:off x="3778345" y="1057375"/>
        <a:ext cx="1305401" cy="1087834"/>
      </dsp:txXfrm>
    </dsp:sp>
    <dsp:sp modelId="{5A0F7E83-EA25-48E8-B94E-DE61EF57E21B}">
      <dsp:nvSpPr>
        <dsp:cNvPr id="0" name=""/>
        <dsp:cNvSpPr/>
      </dsp:nvSpPr>
      <dsp:spPr>
        <a:xfrm>
          <a:off x="3279794" y="73244"/>
          <a:ext cx="4107663" cy="4107663"/>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2F3A58-9C43-400A-BCD7-1A5964CFB98C}">
      <dsp:nvSpPr>
        <dsp:cNvPr id="0" name=""/>
        <dsp:cNvSpPr/>
      </dsp:nvSpPr>
      <dsp:spPr>
        <a:xfrm>
          <a:off x="3203968" y="186876"/>
          <a:ext cx="4107663" cy="4107663"/>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CB122E-E0D2-4B5F-9F86-6B8F20D590DB}">
      <dsp:nvSpPr>
        <dsp:cNvPr id="0" name=""/>
        <dsp:cNvSpPr/>
      </dsp:nvSpPr>
      <dsp:spPr>
        <a:xfrm>
          <a:off x="3128388" y="56567"/>
          <a:ext cx="4107663" cy="4107663"/>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6BCBB-E605-4319-9DE2-3F30F6025361}">
      <dsp:nvSpPr>
        <dsp:cNvPr id="0" name=""/>
        <dsp:cNvSpPr/>
      </dsp:nvSpPr>
      <dsp:spPr>
        <a:xfrm>
          <a:off x="1848349" y="697706"/>
          <a:ext cx="4576565" cy="4576565"/>
        </a:xfrm>
        <a:prstGeom prst="blockArc">
          <a:avLst>
            <a:gd name="adj1" fmla="val 10800000"/>
            <a:gd name="adj2" fmla="val 16200000"/>
            <a:gd name="adj3" fmla="val 4631"/>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22045F2-9256-4592-BC40-D81A09008562}">
      <dsp:nvSpPr>
        <dsp:cNvPr id="0" name=""/>
        <dsp:cNvSpPr/>
      </dsp:nvSpPr>
      <dsp:spPr>
        <a:xfrm>
          <a:off x="1848349" y="697706"/>
          <a:ext cx="4576565" cy="4576565"/>
        </a:xfrm>
        <a:prstGeom prst="blockArc">
          <a:avLst>
            <a:gd name="adj1" fmla="val 5400000"/>
            <a:gd name="adj2" fmla="val 10800000"/>
            <a:gd name="adj3" fmla="val 4631"/>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1DCCC21-AE14-4629-A155-8674BF0C31E3}">
      <dsp:nvSpPr>
        <dsp:cNvPr id="0" name=""/>
        <dsp:cNvSpPr/>
      </dsp:nvSpPr>
      <dsp:spPr>
        <a:xfrm>
          <a:off x="1848349" y="697706"/>
          <a:ext cx="4576565" cy="4576565"/>
        </a:xfrm>
        <a:prstGeom prst="blockArc">
          <a:avLst>
            <a:gd name="adj1" fmla="val 0"/>
            <a:gd name="adj2" fmla="val 5400000"/>
            <a:gd name="adj3" fmla="val 4631"/>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41A4FA1-6AA9-49FF-9702-566BEF87799C}">
      <dsp:nvSpPr>
        <dsp:cNvPr id="0" name=""/>
        <dsp:cNvSpPr/>
      </dsp:nvSpPr>
      <dsp:spPr>
        <a:xfrm>
          <a:off x="1848349" y="697706"/>
          <a:ext cx="4576565" cy="4576565"/>
        </a:xfrm>
        <a:prstGeom prst="blockArc">
          <a:avLst>
            <a:gd name="adj1" fmla="val 16200000"/>
            <a:gd name="adj2" fmla="val 0"/>
            <a:gd name="adj3" fmla="val 4631"/>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02C9ADC-EBC3-4471-9703-4C8B264D3F96}">
      <dsp:nvSpPr>
        <dsp:cNvPr id="0" name=""/>
        <dsp:cNvSpPr/>
      </dsp:nvSpPr>
      <dsp:spPr>
        <a:xfrm>
          <a:off x="3032951" y="1864078"/>
          <a:ext cx="2207360" cy="224382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Traumatic Context</a:t>
          </a:r>
        </a:p>
      </dsp:txBody>
      <dsp:txXfrm>
        <a:off x="3356211" y="2192678"/>
        <a:ext cx="1560840" cy="1586621"/>
      </dsp:txXfrm>
    </dsp:sp>
    <dsp:sp modelId="{F2B1349E-6C9D-4A23-9B45-C01EE2691942}">
      <dsp:nvSpPr>
        <dsp:cNvPr id="0" name=""/>
        <dsp:cNvSpPr/>
      </dsp:nvSpPr>
      <dsp:spPr>
        <a:xfrm>
          <a:off x="3195966" y="-193304"/>
          <a:ext cx="1881330" cy="188799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Vigilance</a:t>
          </a:r>
        </a:p>
      </dsp:txBody>
      <dsp:txXfrm>
        <a:off x="3471480" y="83187"/>
        <a:ext cx="1330302" cy="1335015"/>
      </dsp:txXfrm>
    </dsp:sp>
    <dsp:sp modelId="{6424D3C0-1337-4DA8-BEAE-8E609CCCCA87}">
      <dsp:nvSpPr>
        <dsp:cNvPr id="0" name=""/>
        <dsp:cNvSpPr/>
      </dsp:nvSpPr>
      <dsp:spPr>
        <a:xfrm>
          <a:off x="5433241" y="2056193"/>
          <a:ext cx="1877370" cy="185959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Reactivity</a:t>
          </a:r>
        </a:p>
      </dsp:txBody>
      <dsp:txXfrm>
        <a:off x="5708175" y="2328524"/>
        <a:ext cx="1327502" cy="1314928"/>
      </dsp:txXfrm>
    </dsp:sp>
    <dsp:sp modelId="{E07A878A-6374-4EDD-9C23-D2768BE75946}">
      <dsp:nvSpPr>
        <dsp:cNvPr id="0" name=""/>
        <dsp:cNvSpPr/>
      </dsp:nvSpPr>
      <dsp:spPr>
        <a:xfrm>
          <a:off x="3183823" y="4305662"/>
          <a:ext cx="1905616" cy="183124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Habituation</a:t>
          </a:r>
        </a:p>
      </dsp:txBody>
      <dsp:txXfrm>
        <a:off x="3462894" y="4573841"/>
        <a:ext cx="1347474" cy="1294884"/>
      </dsp:txXfrm>
    </dsp:sp>
    <dsp:sp modelId="{08F61B9D-2822-4E10-AE1E-076DADA6F882}">
      <dsp:nvSpPr>
        <dsp:cNvPr id="0" name=""/>
        <dsp:cNvSpPr/>
      </dsp:nvSpPr>
      <dsp:spPr>
        <a:xfrm>
          <a:off x="970746" y="2054802"/>
          <a:ext cx="1861180" cy="186237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Avoidance</a:t>
          </a:r>
        </a:p>
      </dsp:txBody>
      <dsp:txXfrm>
        <a:off x="1243310" y="2327540"/>
        <a:ext cx="1316052" cy="13168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B6C97-F820-704B-AB57-463CE268A620}">
      <dsp:nvSpPr>
        <dsp:cNvPr id="0" name=""/>
        <dsp:cNvSpPr/>
      </dsp:nvSpPr>
      <dsp:spPr>
        <a:xfrm>
          <a:off x="1095235" y="2527"/>
          <a:ext cx="2523246" cy="151394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The world is a dangerous place.</a:t>
          </a:r>
        </a:p>
      </dsp:txBody>
      <dsp:txXfrm>
        <a:off x="1095235" y="2527"/>
        <a:ext cx="2523246" cy="1513947"/>
      </dsp:txXfrm>
    </dsp:sp>
    <dsp:sp modelId="{51CA5BA7-29EB-1041-B026-E0B49BD18E91}">
      <dsp:nvSpPr>
        <dsp:cNvPr id="0" name=""/>
        <dsp:cNvSpPr/>
      </dsp:nvSpPr>
      <dsp:spPr>
        <a:xfrm>
          <a:off x="3870806" y="2527"/>
          <a:ext cx="2523246" cy="1513947"/>
        </a:xfrm>
        <a:prstGeom prst="rect">
          <a:avLst/>
        </a:prstGeom>
        <a:solidFill>
          <a:schemeClr val="accent2">
            <a:hueOff val="-300947"/>
            <a:satOff val="-1968"/>
            <a:lumOff val="54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People are not trustworthy or dependable. </a:t>
          </a:r>
        </a:p>
      </dsp:txBody>
      <dsp:txXfrm>
        <a:off x="3870806" y="2527"/>
        <a:ext cx="2523246" cy="1513947"/>
      </dsp:txXfrm>
    </dsp:sp>
    <dsp:sp modelId="{65663311-F107-194B-99D4-FCBBA59F9B66}">
      <dsp:nvSpPr>
        <dsp:cNvPr id="0" name=""/>
        <dsp:cNvSpPr/>
      </dsp:nvSpPr>
      <dsp:spPr>
        <a:xfrm>
          <a:off x="1095235" y="1768799"/>
          <a:ext cx="2523246" cy="1513947"/>
        </a:xfrm>
        <a:prstGeom prst="rect">
          <a:avLst/>
        </a:prstGeom>
        <a:solidFill>
          <a:schemeClr val="accent2">
            <a:hueOff val="-601894"/>
            <a:satOff val="-3936"/>
            <a:lumOff val="109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Things usually go wrong for our family.</a:t>
          </a:r>
        </a:p>
      </dsp:txBody>
      <dsp:txXfrm>
        <a:off x="1095235" y="1768799"/>
        <a:ext cx="2523246" cy="1513947"/>
      </dsp:txXfrm>
    </dsp:sp>
    <dsp:sp modelId="{7B1D1B8F-9F24-7847-B4EC-6E029976AD9A}">
      <dsp:nvSpPr>
        <dsp:cNvPr id="0" name=""/>
        <dsp:cNvSpPr/>
      </dsp:nvSpPr>
      <dsp:spPr>
        <a:xfrm>
          <a:off x="3870806" y="1768799"/>
          <a:ext cx="2523246" cy="1513947"/>
        </a:xfrm>
        <a:prstGeom prst="rect">
          <a:avLst/>
        </a:prstGeom>
        <a:solidFill>
          <a:schemeClr val="accent2">
            <a:hueOff val="-902842"/>
            <a:satOff val="-5903"/>
            <a:lumOff val="164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There is nothing that we can do to prevent bad things from happening to us. </a:t>
          </a:r>
        </a:p>
      </dsp:txBody>
      <dsp:txXfrm>
        <a:off x="3870806" y="1768799"/>
        <a:ext cx="2523246" cy="1513947"/>
      </dsp:txXfrm>
    </dsp:sp>
    <dsp:sp modelId="{FD0A28B1-4EA0-154C-A237-D2572AAFBDFE}">
      <dsp:nvSpPr>
        <dsp:cNvPr id="0" name=""/>
        <dsp:cNvSpPr/>
      </dsp:nvSpPr>
      <dsp:spPr>
        <a:xfrm>
          <a:off x="1095235" y="3535072"/>
          <a:ext cx="2523246" cy="1513947"/>
        </a:xfrm>
        <a:prstGeom prst="rect">
          <a:avLst/>
        </a:prstGeom>
        <a:solidFill>
          <a:schemeClr val="accent2">
            <a:hueOff val="-1203789"/>
            <a:satOff val="-7871"/>
            <a:lumOff val="219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Our future will be much like our present with nothing good happening. </a:t>
          </a:r>
        </a:p>
      </dsp:txBody>
      <dsp:txXfrm>
        <a:off x="1095235" y="3535072"/>
        <a:ext cx="2523246" cy="1513947"/>
      </dsp:txXfrm>
    </dsp:sp>
    <dsp:sp modelId="{0500F9D3-6103-D44E-AFB6-1C387A3A4C54}">
      <dsp:nvSpPr>
        <dsp:cNvPr id="0" name=""/>
        <dsp:cNvSpPr/>
      </dsp:nvSpPr>
      <dsp:spPr>
        <a:xfrm>
          <a:off x="3870806" y="3535072"/>
          <a:ext cx="2523246" cy="1513947"/>
        </a:xfrm>
        <a:prstGeom prst="rect">
          <a:avLst/>
        </a:prstGeom>
        <a:solidFill>
          <a:schemeClr val="accent2">
            <a:hueOff val="-1504736"/>
            <a:satOff val="-9839"/>
            <a:lumOff val="274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We are not able to deal with the things that happen to us and never will be.</a:t>
          </a:r>
        </a:p>
      </dsp:txBody>
      <dsp:txXfrm>
        <a:off x="3870806" y="3535072"/>
        <a:ext cx="2523246" cy="151394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704E38-8CDD-9C45-B46B-864A4A477491}" type="datetimeFigureOut">
              <a:rPr lang="en-US" smtClean="0"/>
              <a:t>11/2/20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F68E3E-BC53-354A-A970-BD9A180D1194}" type="slidenum">
              <a:rPr lang="en-US" smtClean="0"/>
              <a:t>‹#›</a:t>
            </a:fld>
            <a:endParaRPr lang="en-US"/>
          </a:p>
        </p:txBody>
      </p:sp>
    </p:spTree>
    <p:extLst>
      <p:ext uri="{BB962C8B-B14F-4D97-AF65-F5344CB8AC3E}">
        <p14:creationId xmlns:p14="http://schemas.microsoft.com/office/powerpoint/2010/main" val="2084120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Sli.do</a:t>
            </a:r>
          </a:p>
          <a:p>
            <a:endParaRPr lang="en-US" dirty="0"/>
          </a:p>
        </p:txBody>
      </p:sp>
      <p:sp>
        <p:nvSpPr>
          <p:cNvPr id="4" name="Slide Number Placeholder 3"/>
          <p:cNvSpPr>
            <a:spLocks noGrp="1"/>
          </p:cNvSpPr>
          <p:nvPr>
            <p:ph type="sldNum" sz="quarter" idx="10"/>
          </p:nvPr>
        </p:nvSpPr>
        <p:spPr/>
        <p:txBody>
          <a:bodyPr/>
          <a:lstStyle/>
          <a:p>
            <a:fld id="{F3F68E3E-BC53-354A-A970-BD9A180D1194}" type="slidenum">
              <a:rPr lang="en-US" smtClean="0"/>
              <a:t>1</a:t>
            </a:fld>
            <a:endParaRPr lang="en-US"/>
          </a:p>
        </p:txBody>
      </p:sp>
    </p:spTree>
    <p:extLst>
      <p:ext uri="{BB962C8B-B14F-4D97-AF65-F5344CB8AC3E}">
        <p14:creationId xmlns:p14="http://schemas.microsoft.com/office/powerpoint/2010/main" val="2439513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CDC75D9B-4283-D848-ADAA-0DD831FB1E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94947D10-3638-0A4E-B07B-D4131B9901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a:ea typeface="ＭＳ Ｐゴシック" panose="020B0600070205080204" pitchFamily="34" charset="-128"/>
              </a:rPr>
              <a:t>SFCR draws heavily on empirically-supported components of effective trauma treatment. These treatment components are delivered in a format that successfully engages all family members in the healing process and simultaneously addresses the pathology that often co-exists in multiple family members.  SFCR focuses on physiological, cognitive, behavioral, affective, and social mechanisms that influence the critical symptoms of trauma-related disorder.</a:t>
            </a:r>
          </a:p>
        </p:txBody>
      </p:sp>
      <p:sp>
        <p:nvSpPr>
          <p:cNvPr id="29699" name="Slide Number Placeholder 3">
            <a:extLst>
              <a:ext uri="{FF2B5EF4-FFF2-40B4-BE49-F238E27FC236}">
                <a16:creationId xmlns:a16="http://schemas.microsoft.com/office/drawing/2014/main" id="{B67BE1FD-B019-0B4D-A7F8-2E5725048D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5BF32FB-D168-594A-A8B5-23CB3380FD04}"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18</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671840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3E824058-8906-C84D-9EA6-FA03FFE0D7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3B0ACDE-9B01-DB47-9C26-55DB7A72495D}"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19</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
        <p:nvSpPr>
          <p:cNvPr id="31746" name="Rectangle 2">
            <a:extLst>
              <a:ext uri="{FF2B5EF4-FFF2-40B4-BE49-F238E27FC236}">
                <a16:creationId xmlns:a16="http://schemas.microsoft.com/office/drawing/2014/main" id="{99F43858-4A88-2548-AB2C-08C4EB1DC945}"/>
              </a:ext>
            </a:extLst>
          </p:cNvPr>
          <p:cNvSpPr>
            <a:spLocks noGrp="1" noRot="1" noChangeAspect="1" noChangeArrowheads="1" noTextEdit="1"/>
          </p:cNvSpPr>
          <p:nvPr>
            <p:ph type="sldImg"/>
          </p:nvPr>
        </p:nvSpPr>
        <p:spPr bwMode="auto">
          <a:xfrm>
            <a:off x="357188" y="560388"/>
            <a:ext cx="2700337" cy="15192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a:extLst>
              <a:ext uri="{FF2B5EF4-FFF2-40B4-BE49-F238E27FC236}">
                <a16:creationId xmlns:a16="http://schemas.microsoft.com/office/drawing/2014/main" id="{A70070A4-21B7-AD4B-9055-01F2A871937F}"/>
              </a:ext>
            </a:extLst>
          </p:cNvPr>
          <p:cNvSpPr>
            <a:spLocks noGrp="1" noChangeArrowheads="1"/>
          </p:cNvSpPr>
          <p:nvPr>
            <p:ph type="body" idx="1"/>
          </p:nvPr>
        </p:nvSpPr>
        <p:spPr bwMode="auto">
          <a:xfrm>
            <a:off x="731838" y="2214563"/>
            <a:ext cx="6096000" cy="6678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lnSpc>
                <a:spcPct val="90000"/>
              </a:lnSpc>
              <a:spcBef>
                <a:spcPct val="0"/>
              </a:spcBef>
              <a:defRPr/>
            </a:pPr>
            <a:r>
              <a:rPr lang="en-US" altLang="en-US" sz="1600">
                <a:ea typeface="ＭＳ Ｐゴシック" charset="-128"/>
              </a:rPr>
              <a:t>SFCR links trauma treatment components with family level, coping skills interventions addressing the systemic impact of trauma and the ecological impact of urban poverty. Using a behavioral, skill-building, multi-family group framework, SFCR teaches constructive coping resources to strengthen a family</a:t>
            </a:r>
            <a:r>
              <a:rPr lang="ja-JP" altLang="en-US" sz="1600"/>
              <a:t>’</a:t>
            </a:r>
            <a:r>
              <a:rPr lang="en-US" altLang="ja-JP" sz="1600"/>
              <a:t>s protective function potentially vulnerable to chronic exposure to chronic stress and trauma.</a:t>
            </a:r>
          </a:p>
          <a:p>
            <a:pPr eaLnBrk="1" hangingPunct="1">
              <a:lnSpc>
                <a:spcPct val="90000"/>
              </a:lnSpc>
              <a:spcBef>
                <a:spcPct val="0"/>
              </a:spcBef>
              <a:defRPr/>
            </a:pPr>
            <a:r>
              <a:rPr lang="en-US" altLang="en-US" sz="1600">
                <a:ea typeface="ＭＳ Ｐゴシック" charset="-128"/>
              </a:rPr>
              <a:t>Deliberateness: refers to the extent that family members develop and maintain a plan for the family</a:t>
            </a:r>
            <a:r>
              <a:rPr lang="ja-JP" altLang="en-US" sz="1600"/>
              <a:t>’</a:t>
            </a:r>
            <a:r>
              <a:rPr lang="en-US" altLang="ja-JP" sz="1600"/>
              <a:t>s life cycle and effectively follow through with their plans. It subsumes the notions of forethought as to the possible course of family life, planning, making life choices, intergenerational transmission, problem-solving, and future orientation.</a:t>
            </a:r>
          </a:p>
          <a:p>
            <a:pPr eaLnBrk="1" hangingPunct="1">
              <a:lnSpc>
                <a:spcPct val="90000"/>
              </a:lnSpc>
              <a:spcBef>
                <a:spcPct val="0"/>
              </a:spcBef>
              <a:defRPr/>
            </a:pPr>
            <a:r>
              <a:rPr lang="en-US" altLang="en-US" sz="1600">
                <a:ea typeface="ＭＳ Ｐゴシック" charset="-128"/>
              </a:rPr>
              <a:t>Structure: entails assuring safety/insulation from danger, rapid stabilization of family functioning, supervision and monitoring, and establishing order and regularity in daily family life. Skill-building activities teach families to effectively use daily routines that help family members understand what to expect by stipulating rules of day-to-day life, define the common set of behaviors acceptable, and meet their safety needs</a:t>
            </a:r>
          </a:p>
          <a:p>
            <a:pPr eaLnBrk="1" hangingPunct="1">
              <a:lnSpc>
                <a:spcPct val="90000"/>
              </a:lnSpc>
              <a:spcBef>
                <a:spcPct val="0"/>
              </a:spcBef>
              <a:defRPr/>
            </a:pPr>
            <a:r>
              <a:rPr lang="en-US" altLang="en-US" sz="1600">
                <a:ea typeface="ＭＳ Ｐゴシック" charset="-128"/>
              </a:rPr>
              <a:t>Connectedness: reflects the degree to which family members feel close to one another, take pleasure in spending time together, share a common value system, and communicate with each other. </a:t>
            </a:r>
          </a:p>
          <a:p>
            <a:pPr eaLnBrk="1" hangingPunct="1">
              <a:lnSpc>
                <a:spcPct val="90000"/>
              </a:lnSpc>
              <a:spcBef>
                <a:spcPct val="0"/>
              </a:spcBef>
              <a:defRPr/>
            </a:pPr>
            <a:r>
              <a:rPr lang="en-US" altLang="en-US" sz="1600">
                <a:ea typeface="ＭＳ Ｐゴシック" charset="-128"/>
              </a:rPr>
              <a:t>Resource Seeking: directed at helping the family identify who they can rely on and increasing the availability of resources they can access when encountering threats to take advantage of the benefits of strong and positive connections with extended kin or close friends following traumatic experience. </a:t>
            </a:r>
          </a:p>
          <a:p>
            <a:pPr eaLnBrk="1" hangingPunct="1">
              <a:lnSpc>
                <a:spcPct val="90000"/>
              </a:lnSpc>
              <a:spcBef>
                <a:spcPct val="0"/>
              </a:spcBef>
              <a:defRPr/>
            </a:pPr>
            <a:r>
              <a:rPr lang="en-US" altLang="en-US" sz="1600">
                <a:ea typeface="ＭＳ Ｐゴシック" charset="-128"/>
              </a:rPr>
              <a:t>Co-regulation: SFCR encourages family coping practices that encourage collective experiences of regulation. Based on social regulation theories. Based on the ABCX family crisis model, families are coached to use a variety of skills/resources to improve the chances that they will have sufficient resources to cope with on-going and new stressors.</a:t>
            </a:r>
          </a:p>
          <a:p>
            <a:pPr eaLnBrk="1" hangingPunct="1">
              <a:lnSpc>
                <a:spcPct val="90000"/>
              </a:lnSpc>
              <a:spcBef>
                <a:spcPct val="0"/>
              </a:spcBef>
              <a:defRPr/>
            </a:pPr>
            <a:r>
              <a:rPr lang="en-US" altLang="en-US" sz="1600">
                <a:ea typeface="ＭＳ Ｐゴシック" charset="-128"/>
              </a:rPr>
              <a:t>Positive Affect: compensatory effects</a:t>
            </a:r>
            <a:endParaRPr lang="en-US" altLang="en-US">
              <a:ea typeface="ＭＳ Ｐゴシック" charset="-128"/>
            </a:endParaRPr>
          </a:p>
        </p:txBody>
      </p:sp>
    </p:spTree>
    <p:extLst>
      <p:ext uri="{BB962C8B-B14F-4D97-AF65-F5344CB8AC3E}">
        <p14:creationId xmlns:p14="http://schemas.microsoft.com/office/powerpoint/2010/main" val="776169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a:extLst>
              <a:ext uri="{FF2B5EF4-FFF2-40B4-BE49-F238E27FC236}">
                <a16:creationId xmlns:a16="http://schemas.microsoft.com/office/drawing/2014/main" id="{1567E4A0-F14C-8849-932C-6F4DC0FEF3FF}"/>
              </a:ext>
            </a:extLst>
          </p:cNvPr>
          <p:cNvSpPr>
            <a:spLocks noGrp="1" noRot="1" noChangeAspect="1" noTextEdit="1"/>
          </p:cNvSpPr>
          <p:nvPr>
            <p:ph type="sldImg"/>
          </p:nvPr>
        </p:nvSpPr>
        <p:spPr bwMode="auto">
          <a:xfrm>
            <a:off x="238125" y="623888"/>
            <a:ext cx="2449513" cy="13795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4" name="Rectangle 3">
            <a:extLst>
              <a:ext uri="{FF2B5EF4-FFF2-40B4-BE49-F238E27FC236}">
                <a16:creationId xmlns:a16="http://schemas.microsoft.com/office/drawing/2014/main" id="{5E2B0C63-8FDD-1140-BFDE-4977BCA423AC}"/>
              </a:ext>
            </a:extLst>
          </p:cNvPr>
          <p:cNvSpPr>
            <a:spLocks noGrp="1"/>
          </p:cNvSpPr>
          <p:nvPr>
            <p:ph type="body" idx="1"/>
          </p:nvPr>
        </p:nvSpPr>
        <p:spPr bwMode="auto">
          <a:xfrm>
            <a:off x="568325" y="2127250"/>
            <a:ext cx="6015038" cy="675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2837665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9F83838A-6DB8-2244-A60E-5FB187FC755B}"/>
              </a:ext>
            </a:extLst>
          </p:cNvPr>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eaLnBrk="0" hangingPunct="0">
              <a:defRPr sz="2400">
                <a:solidFill>
                  <a:schemeClr val="bg1"/>
                </a:solidFill>
                <a:latin typeface="Abadi MT Condensed Extra Bold" panose="020B0306030101010103" pitchFamily="34" charset="77"/>
                <a:ea typeface="ＭＳ Ｐゴシック" panose="020B0600070205080204" pitchFamily="34" charset="-128"/>
              </a:defRPr>
            </a:lvl1pPr>
            <a:lvl2pPr marL="742950" indent="-285750" eaLnBrk="0" hangingPunct="0">
              <a:defRPr sz="2400">
                <a:solidFill>
                  <a:schemeClr val="bg1"/>
                </a:solidFill>
                <a:latin typeface="Abadi MT Condensed Extra Bold" panose="020B0306030101010103" pitchFamily="34" charset="77"/>
                <a:ea typeface="ＭＳ Ｐゴシック" panose="020B0600070205080204" pitchFamily="34" charset="-128"/>
              </a:defRPr>
            </a:lvl2pPr>
            <a:lvl3pPr marL="1143000" indent="-228600" eaLnBrk="0" hangingPunct="0">
              <a:defRPr sz="2400">
                <a:solidFill>
                  <a:schemeClr val="bg1"/>
                </a:solidFill>
                <a:latin typeface="Abadi MT Condensed Extra Bold" panose="020B0306030101010103" pitchFamily="34" charset="77"/>
                <a:ea typeface="ＭＳ Ｐゴシック" panose="020B0600070205080204" pitchFamily="34" charset="-128"/>
              </a:defRPr>
            </a:lvl3pPr>
            <a:lvl4pPr marL="1600200" indent="-228600" eaLnBrk="0" hangingPunct="0">
              <a:defRPr sz="2400">
                <a:solidFill>
                  <a:schemeClr val="bg1"/>
                </a:solidFill>
                <a:latin typeface="Abadi MT Condensed Extra Bold" panose="020B0306030101010103" pitchFamily="34" charset="77"/>
                <a:ea typeface="ＭＳ Ｐゴシック" panose="020B0600070205080204" pitchFamily="34" charset="-128"/>
              </a:defRPr>
            </a:lvl4pPr>
            <a:lvl5pPr marL="2057400" indent="-228600" eaLnBrk="0" hangingPunct="0">
              <a:defRPr sz="2400">
                <a:solidFill>
                  <a:schemeClr val="bg1"/>
                </a:solidFill>
                <a:latin typeface="Abadi MT Condensed Extra Bold" panose="020B0306030101010103" pitchFamily="34"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bg1"/>
                </a:solidFill>
                <a:latin typeface="Abadi MT Condensed Extra Bold" panose="020B0306030101010103" pitchFamily="34"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bg1"/>
                </a:solidFill>
                <a:latin typeface="Abadi MT Condensed Extra Bold" panose="020B0306030101010103" pitchFamily="34"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bg1"/>
                </a:solidFill>
                <a:latin typeface="Abadi MT Condensed Extra Bold" panose="020B0306030101010103" pitchFamily="34"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bg1"/>
                </a:solidFill>
                <a:latin typeface="Abadi MT Condensed Extra Bold" panose="020B0306030101010103" pitchFamily="34" charset="77"/>
                <a:ea typeface="ＭＳ Ｐゴシック" panose="020B0600070205080204" pitchFamily="34" charset="-128"/>
              </a:defRPr>
            </a:lvl9pPr>
          </a:lstStyle>
          <a:p>
            <a:pPr algn="r" eaLnBrk="1" hangingPunct="1"/>
            <a:fld id="{048FA5F8-FA6C-144C-93E4-8B5DBF37F099}" type="slidenum">
              <a:rPr lang="en-US" altLang="en-US" sz="1200">
                <a:solidFill>
                  <a:schemeClr val="tx1"/>
                </a:solidFill>
                <a:latin typeface="Calibri" panose="020F0502020204030204" pitchFamily="34" charset="0"/>
              </a:rPr>
              <a:pPr algn="r" eaLnBrk="1" hangingPunct="1"/>
              <a:t>5</a:t>
            </a:fld>
            <a:endParaRPr lang="en-US" altLang="en-US" sz="1200">
              <a:solidFill>
                <a:schemeClr val="tx1"/>
              </a:solidFill>
              <a:latin typeface="Calibri" panose="020F0502020204030204" pitchFamily="34" charset="0"/>
            </a:endParaRPr>
          </a:p>
        </p:txBody>
      </p:sp>
      <p:sp>
        <p:nvSpPr>
          <p:cNvPr id="28674" name="Rectangle 2">
            <a:extLst>
              <a:ext uri="{FF2B5EF4-FFF2-40B4-BE49-F238E27FC236}">
                <a16:creationId xmlns:a16="http://schemas.microsoft.com/office/drawing/2014/main" id="{CED3D03F-B1A4-514D-9619-00B82BD59373}"/>
              </a:ext>
            </a:extLst>
          </p:cNvPr>
          <p:cNvSpPr>
            <a:spLocks noGrp="1" noRot="1" noChangeAspect="1" noChangeArrowheads="1" noTextEdit="1"/>
          </p:cNvSpPr>
          <p:nvPr>
            <p:ph type="sldImg"/>
          </p:nvPr>
        </p:nvSpPr>
        <p:spPr bwMode="auto">
          <a:xfrm>
            <a:off x="85725" y="465138"/>
            <a:ext cx="2476500" cy="1393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a:extLst>
              <a:ext uri="{FF2B5EF4-FFF2-40B4-BE49-F238E27FC236}">
                <a16:creationId xmlns:a16="http://schemas.microsoft.com/office/drawing/2014/main" id="{4F2241EA-EDE8-564C-B69D-CEEA7DFF46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Laurel</a:t>
            </a:r>
          </a:p>
        </p:txBody>
      </p:sp>
    </p:spTree>
    <p:extLst>
      <p:ext uri="{BB962C8B-B14F-4D97-AF65-F5344CB8AC3E}">
        <p14:creationId xmlns:p14="http://schemas.microsoft.com/office/powerpoint/2010/main" val="973460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8D171DA3-A08D-D643-B32F-00C623E0BFA1}"/>
              </a:ext>
            </a:extLst>
          </p:cNvPr>
          <p:cNvSpPr>
            <a:spLocks noGrp="1" noRot="1" noChangeAspect="1" noTextEdit="1"/>
          </p:cNvSpPr>
          <p:nvPr>
            <p:ph type="sldImg"/>
          </p:nvPr>
        </p:nvSpPr>
        <p:spPr bwMode="auto">
          <a:xfrm>
            <a:off x="511175" y="657225"/>
            <a:ext cx="5837238" cy="3284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87485729-198E-F542-8D4B-915CCE799C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altLang="en-US" dirty="0"/>
              <a:t>Several theoretical  models are critical to understanding the family’s response to chronic stress and traumas including systems theory, ecological and transactional models, and family stress models.</a:t>
            </a:r>
          </a:p>
          <a:p>
            <a:r>
              <a:rPr lang="en-US" altLang="en-US" dirty="0"/>
              <a:t>Family risk/protection models explain the connection between contextual factors and adjustment. Multiple models describe how through a series of mediating factors, the strain, stresses, and traumas experienced by individuals influence their well-being.  Contextual risks affect everyone involved and these effects are exaggerated through detrimental influences on parental well-being and family functioning.  </a:t>
            </a:r>
          </a:p>
          <a:p>
            <a:r>
              <a:rPr lang="en-US" altLang="en-US" dirty="0"/>
              <a:t> </a:t>
            </a:r>
          </a:p>
        </p:txBody>
      </p:sp>
      <p:sp>
        <p:nvSpPr>
          <p:cNvPr id="33795" name="Slide Number Placeholder 3">
            <a:extLst>
              <a:ext uri="{FF2B5EF4-FFF2-40B4-BE49-F238E27FC236}">
                <a16:creationId xmlns:a16="http://schemas.microsoft.com/office/drawing/2014/main" id="{37B946E0-DDE0-EC43-8AB5-C0D6A43A56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42E6D6-C826-514A-8288-6E4CC74390D3}" type="slidenum">
              <a:rPr lang="en-US" altLang="en-US" smtClean="0"/>
              <a:pPr>
                <a:spcBef>
                  <a:spcPct val="0"/>
                </a:spcBef>
              </a:pPr>
              <a:t>6</a:t>
            </a:fld>
            <a:endParaRPr lang="en-US" altLang="en-US"/>
          </a:p>
        </p:txBody>
      </p:sp>
    </p:spTree>
    <p:extLst>
      <p:ext uri="{BB962C8B-B14F-4D97-AF65-F5344CB8AC3E}">
        <p14:creationId xmlns:p14="http://schemas.microsoft.com/office/powerpoint/2010/main" val="676614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Notes Placeholder">
            <a:extLst>
              <a:ext uri="{FF2B5EF4-FFF2-40B4-BE49-F238E27FC236}">
                <a16:creationId xmlns:a16="http://schemas.microsoft.com/office/drawing/2014/main" id="{CD36C47A-1323-8B4A-AD82-D5FBD13A07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2980847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655127BB-CB45-4747-93C7-6861ED7F12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5CE0EEFF-05C8-2F4D-B50A-CB2FEAA95E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i="1">
              <a:ea typeface="ＭＳ Ｐゴシック" panose="020B0600070205080204" pitchFamily="34" charset="-128"/>
            </a:endParaRPr>
          </a:p>
        </p:txBody>
      </p:sp>
      <p:sp>
        <p:nvSpPr>
          <p:cNvPr id="53251" name="Slide Number Placeholder 3">
            <a:extLst>
              <a:ext uri="{FF2B5EF4-FFF2-40B4-BE49-F238E27FC236}">
                <a16:creationId xmlns:a16="http://schemas.microsoft.com/office/drawing/2014/main" id="{3F6FB5DD-300C-EB40-B094-C6D46DB8E5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A2E07B3-C5C2-F04F-860C-28B38C580782}" type="slidenum">
              <a:rPr lang="en-US" altLang="en-US" sz="1300" smtClean="0"/>
              <a:pPr>
                <a:spcBef>
                  <a:spcPct val="0"/>
                </a:spcBef>
              </a:pPr>
              <a:t>8</a:t>
            </a:fld>
            <a:endParaRPr lang="en-US" altLang="en-US" sz="1300"/>
          </a:p>
        </p:txBody>
      </p:sp>
    </p:spTree>
    <p:extLst>
      <p:ext uri="{BB962C8B-B14F-4D97-AF65-F5344CB8AC3E}">
        <p14:creationId xmlns:p14="http://schemas.microsoft.com/office/powerpoint/2010/main" val="143149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541C5815-D0E0-5843-9B69-2CD7861A9B15}"/>
              </a:ext>
            </a:extLst>
          </p:cNvPr>
          <p:cNvSpPr>
            <a:spLocks noGrp="1" noRot="1" noChangeAspect="1" noTextEdit="1"/>
          </p:cNvSpPr>
          <p:nvPr>
            <p:ph type="sldImg"/>
          </p:nvPr>
        </p:nvSpPr>
        <p:spPr bwMode="auto">
          <a:xfrm>
            <a:off x="161925" y="465138"/>
            <a:ext cx="2479675" cy="1395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F06CC67B-5966-0045-897A-56DB606625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altLang="en-US" dirty="0">
                <a:ea typeface="ＭＳ Ｐゴシック" panose="020B0600070205080204" pitchFamily="34" charset="-128"/>
              </a:rPr>
              <a:t>When trauma is unpredictable or followed by uncertainty about recurrence, families initially tend to react with vigilance. Over time, as uncertainty persists, families shift to anger or to avoidance. Some families remain in a state of hyper-alert and reactivity. Threats immediately and automatically trigger anger or a fight response. Families in this alert state focus on being tough, getting revenge or getting even, and often experience high levels of intra- and extra-familial conflict and violence. </a:t>
            </a:r>
          </a:p>
          <a:p>
            <a:pPr marL="171450" indent="-171450">
              <a:buFont typeface="Arial" panose="020B0604020202020204" pitchFamily="34" charset="0"/>
              <a:buChar char="•"/>
            </a:pPr>
            <a:r>
              <a:rPr lang="en-US" altLang="en-US" dirty="0">
                <a:ea typeface="ＭＳ Ｐゴシック" panose="020B0600070205080204" pitchFamily="34" charset="-128"/>
              </a:rPr>
              <a:t>For other families, avoidant coping (escape, distraction or placating) might become the dominant strategy to reduce anticipatory tension. Minimizing and avoidance lead to internalizing of pessimism, </a:t>
            </a:r>
            <a:r>
              <a:rPr lang="en-US" altLang="en-US" dirty="0" err="1">
                <a:ea typeface="ＭＳ Ｐゴシック" panose="020B0600070205080204" pitchFamily="34" charset="-128"/>
              </a:rPr>
              <a:t>futurelessness</a:t>
            </a:r>
            <a:r>
              <a:rPr lang="en-US" altLang="en-US" dirty="0">
                <a:ea typeface="ＭＳ Ｐゴシック" panose="020B0600070205080204" pitchFamily="34" charset="-128"/>
              </a:rPr>
              <a:t>, lowered expectations, cynicism, hopelessness/helplessness, and a decreased sense of family efficacy (Diehl &amp; </a:t>
            </a:r>
            <a:r>
              <a:rPr lang="en-US" altLang="en-US" dirty="0" err="1">
                <a:ea typeface="ＭＳ Ｐゴシック" panose="020B0600070205080204" pitchFamily="34" charset="-128"/>
              </a:rPr>
              <a:t>Prout</a:t>
            </a:r>
            <a:r>
              <a:rPr lang="en-US" altLang="en-US" dirty="0">
                <a:ea typeface="ＭＳ Ｐゴシック" panose="020B0600070205080204" pitchFamily="34" charset="-128"/>
              </a:rPr>
              <a:t>, 2002; </a:t>
            </a:r>
            <a:r>
              <a:rPr lang="en-US" altLang="en-US" dirty="0" err="1">
                <a:ea typeface="ＭＳ Ｐゴシック" panose="020B0600070205080204" pitchFamily="34" charset="-128"/>
              </a:rPr>
              <a:t>Hobfoll</a:t>
            </a:r>
            <a:r>
              <a:rPr lang="en-US" altLang="en-US" dirty="0">
                <a:ea typeface="ＭＳ Ｐゴシック" panose="020B0600070205080204" pitchFamily="34" charset="-128"/>
              </a:rPr>
              <a:t>, </a:t>
            </a:r>
            <a:r>
              <a:rPr lang="en-US" altLang="en-US" dirty="0" err="1">
                <a:ea typeface="ＭＳ Ｐゴシック" panose="020B0600070205080204" pitchFamily="34" charset="-128"/>
              </a:rPr>
              <a:t>Spielberger</a:t>
            </a:r>
            <a:r>
              <a:rPr lang="en-US" altLang="en-US" dirty="0">
                <a:ea typeface="ＭＳ Ｐゴシック" panose="020B0600070205080204" pitchFamily="34" charset="-128"/>
              </a:rPr>
              <a:t>, </a:t>
            </a:r>
            <a:r>
              <a:rPr lang="en-US" altLang="en-US" dirty="0" err="1">
                <a:ea typeface="ＭＳ Ｐゴシック" panose="020B0600070205080204" pitchFamily="34" charset="-128"/>
              </a:rPr>
              <a:t>Breznitz</a:t>
            </a:r>
            <a:r>
              <a:rPr lang="en-US" altLang="en-US" dirty="0">
                <a:ea typeface="ＭＳ Ｐゴシック" panose="020B0600070205080204" pitchFamily="34" charset="-128"/>
              </a:rPr>
              <a:t>, &amp; Figley, 1991). At the extreme, avoidant coping can mean no active problem-solving, inaction, and passivity and result in a cessation of family processes (Boss, Beaulieu, </a:t>
            </a:r>
            <a:r>
              <a:rPr lang="en-US" altLang="en-US" dirty="0" err="1">
                <a:ea typeface="ＭＳ Ｐゴシック" panose="020B0600070205080204" pitchFamily="34" charset="-128"/>
              </a:rPr>
              <a:t>Wieling</a:t>
            </a:r>
            <a:r>
              <a:rPr lang="en-US" altLang="en-US" dirty="0">
                <a:ea typeface="ＭＳ Ｐゴシック" panose="020B0600070205080204" pitchFamily="34" charset="-128"/>
              </a:rPr>
              <a:t>, Turner, &amp; </a:t>
            </a:r>
            <a:r>
              <a:rPr lang="en-US" altLang="en-US" dirty="0" err="1">
                <a:ea typeface="ＭＳ Ｐゴシック" panose="020B0600070205080204" pitchFamily="34" charset="-128"/>
              </a:rPr>
              <a:t>LaCruz</a:t>
            </a:r>
            <a:r>
              <a:rPr lang="en-US" altLang="en-US" dirty="0">
                <a:ea typeface="ＭＳ Ｐゴシック" panose="020B0600070205080204" pitchFamily="34" charset="-128"/>
              </a:rPr>
              <a:t>, 2003). Families may stop communicating, spending time together, or working collaboratively to get things done. </a:t>
            </a:r>
          </a:p>
          <a:p>
            <a:pPr marL="171450" indent="-171450">
              <a:buFont typeface="Arial" panose="020B0604020202020204" pitchFamily="34" charset="0"/>
              <a:buChar char="•"/>
            </a:pPr>
            <a:r>
              <a:rPr lang="en-US" altLang="en-US" dirty="0">
                <a:ea typeface="ＭＳ Ｐゴシック" panose="020B0600070205080204" pitchFamily="34" charset="-128"/>
              </a:rPr>
              <a:t>Families may alternate between anger and avoidance or one becomes the predominant family response. When families alternate between these two responses, interactional patterns may seem unpredictable making it difficult to know how family members will react to any given situation. When one coping strategy predominates, family rules, patterns of interaction, and values may become distorted as this response set becomes ingrained.</a:t>
            </a:r>
          </a:p>
          <a:p>
            <a:pPr marL="171450" indent="-171450">
              <a:lnSpc>
                <a:spcPct val="90000"/>
              </a:lnSpc>
              <a:buFont typeface="Arial" panose="020B0604020202020204" pitchFamily="34" charset="0"/>
              <a:buChar char="•"/>
            </a:pPr>
            <a:r>
              <a:rPr lang="en-US" altLang="en-US" dirty="0">
                <a:ea typeface="ＭＳ Ｐゴシック" panose="020B0600070205080204" pitchFamily="34" charset="-128"/>
              </a:rPr>
              <a:t>High reactivity or avoidance make preventive coping difficult. Families find problem-solving and deliberateness difficult and often family life is characterized by dealing with one crisis after another.</a:t>
            </a:r>
          </a:p>
          <a:p>
            <a:pPr>
              <a:lnSpc>
                <a:spcPct val="90000"/>
              </a:lnSpc>
            </a:pPr>
            <a:endParaRPr lang="en-US" altLang="en-US" dirty="0">
              <a:ea typeface="ＭＳ Ｐゴシック" panose="020B0600070205080204" pitchFamily="34" charset="-128"/>
            </a:endParaRPr>
          </a:p>
          <a:p>
            <a:pPr>
              <a:lnSpc>
                <a:spcPct val="90000"/>
              </a:lnSpc>
            </a:pPr>
            <a:endParaRPr lang="en-US" altLang="en-US" dirty="0">
              <a:ea typeface="ＭＳ Ｐゴシック" panose="020B0600070205080204" pitchFamily="34" charset="-128"/>
            </a:endParaRPr>
          </a:p>
        </p:txBody>
      </p:sp>
      <p:sp>
        <p:nvSpPr>
          <p:cNvPr id="50179" name="Slide Number Placeholder 3">
            <a:extLst>
              <a:ext uri="{FF2B5EF4-FFF2-40B4-BE49-F238E27FC236}">
                <a16:creationId xmlns:a16="http://schemas.microsoft.com/office/drawing/2014/main" id="{561F5B1B-0940-3942-950D-85AB49AF21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badi MT Condensed Extra Bold" panose="020B0306030101010103" pitchFamily="34" charset="77"/>
                <a:ea typeface="ＭＳ Ｐゴシック" panose="020B0600070205080204" pitchFamily="34" charset="-128"/>
              </a:defRPr>
            </a:lvl1pPr>
            <a:lvl2pPr marL="742950" indent="-285750" eaLnBrk="0" hangingPunct="0">
              <a:defRPr sz="2400">
                <a:solidFill>
                  <a:schemeClr val="bg1"/>
                </a:solidFill>
                <a:latin typeface="Abadi MT Condensed Extra Bold" panose="020B0306030101010103" pitchFamily="34" charset="77"/>
                <a:ea typeface="ＭＳ Ｐゴシック" panose="020B0600070205080204" pitchFamily="34" charset="-128"/>
              </a:defRPr>
            </a:lvl2pPr>
            <a:lvl3pPr marL="1143000" indent="-228600" eaLnBrk="0" hangingPunct="0">
              <a:defRPr sz="2400">
                <a:solidFill>
                  <a:schemeClr val="bg1"/>
                </a:solidFill>
                <a:latin typeface="Abadi MT Condensed Extra Bold" panose="020B0306030101010103" pitchFamily="34" charset="77"/>
                <a:ea typeface="ＭＳ Ｐゴシック" panose="020B0600070205080204" pitchFamily="34" charset="-128"/>
              </a:defRPr>
            </a:lvl3pPr>
            <a:lvl4pPr marL="1600200" indent="-228600" eaLnBrk="0" hangingPunct="0">
              <a:defRPr sz="2400">
                <a:solidFill>
                  <a:schemeClr val="bg1"/>
                </a:solidFill>
                <a:latin typeface="Abadi MT Condensed Extra Bold" panose="020B0306030101010103" pitchFamily="34" charset="77"/>
                <a:ea typeface="ＭＳ Ｐゴシック" panose="020B0600070205080204" pitchFamily="34" charset="-128"/>
              </a:defRPr>
            </a:lvl4pPr>
            <a:lvl5pPr marL="2057400" indent="-228600" eaLnBrk="0" hangingPunct="0">
              <a:defRPr sz="2400">
                <a:solidFill>
                  <a:schemeClr val="bg1"/>
                </a:solidFill>
                <a:latin typeface="Abadi MT Condensed Extra Bold" panose="020B0306030101010103" pitchFamily="34"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bg1"/>
                </a:solidFill>
                <a:latin typeface="Abadi MT Condensed Extra Bold" panose="020B0306030101010103" pitchFamily="34"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bg1"/>
                </a:solidFill>
                <a:latin typeface="Abadi MT Condensed Extra Bold" panose="020B0306030101010103" pitchFamily="34"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bg1"/>
                </a:solidFill>
                <a:latin typeface="Abadi MT Condensed Extra Bold" panose="020B0306030101010103" pitchFamily="34"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bg1"/>
                </a:solidFill>
                <a:latin typeface="Abadi MT Condensed Extra Bold" panose="020B0306030101010103" pitchFamily="34" charset="77"/>
                <a:ea typeface="ＭＳ Ｐゴシック" panose="020B0600070205080204" pitchFamily="34" charset="-128"/>
              </a:defRPr>
            </a:lvl9pPr>
          </a:lstStyle>
          <a:p>
            <a:pPr eaLnBrk="1" hangingPunct="1"/>
            <a:fld id="{E069966F-5323-0248-8FA6-66185A9B9197}" type="slidenum">
              <a:rPr lang="en-US" altLang="en-US" sz="1200">
                <a:solidFill>
                  <a:schemeClr val="tx1"/>
                </a:solidFill>
                <a:latin typeface="Calibri" panose="020F0502020204030204" pitchFamily="34" charset="0"/>
              </a:rPr>
              <a:pPr eaLnBrk="1" hangingPunct="1"/>
              <a:t>9</a:t>
            </a:fld>
            <a:endParaRPr lang="en-US" altLang="en-US" sz="1200">
              <a:solidFill>
                <a:schemeClr val="tx1"/>
              </a:solidFill>
              <a:latin typeface="Calibri" panose="020F0502020204030204" pitchFamily="34" charset="0"/>
            </a:endParaRPr>
          </a:p>
        </p:txBody>
      </p:sp>
    </p:spTree>
    <p:extLst>
      <p:ext uri="{BB962C8B-B14F-4D97-AF65-F5344CB8AC3E}">
        <p14:creationId xmlns:p14="http://schemas.microsoft.com/office/powerpoint/2010/main" val="160322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5DBC2298-09A5-4A48-B09D-9817F03A19F8}"/>
              </a:ext>
            </a:extLst>
          </p:cNvPr>
          <p:cNvSpPr>
            <a:spLocks noGrp="1" noRot="1" noChangeAspect="1" noTextEdit="1"/>
          </p:cNvSpPr>
          <p:nvPr>
            <p:ph type="sldImg"/>
          </p:nvPr>
        </p:nvSpPr>
        <p:spPr bwMode="auto">
          <a:xfrm>
            <a:off x="161925" y="465138"/>
            <a:ext cx="2479675" cy="1395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1D415B05-B626-C34F-BFB8-70FE6A7F125C}"/>
              </a:ext>
            </a:extLst>
          </p:cNvPr>
          <p:cNvSpPr>
            <a:spLocks noGrp="1"/>
          </p:cNvSpPr>
          <p:nvPr>
            <p:ph type="body" idx="1"/>
          </p:nvPr>
        </p:nvSpPr>
        <p:spPr bwMode="auto"/>
        <p:txBody>
          <a:bodyPr wrap="square" numCol="1" anchor="t" anchorCtr="0" compatLnSpc="1">
            <a:prstTxWarp prst="textNoShape">
              <a:avLst/>
            </a:prstTxWarp>
          </a:bodyPr>
          <a:lstStyle/>
          <a:p>
            <a:pPr marL="171450" indent="-171450">
              <a:lnSpc>
                <a:spcPct val="70000"/>
              </a:lnSpc>
              <a:buFont typeface="Arial" panose="020B0604020202020204" pitchFamily="34" charset="0"/>
              <a:buChar char="•"/>
            </a:pPr>
            <a:r>
              <a:rPr lang="en-US" altLang="en-US" dirty="0">
                <a:ea typeface="ＭＳ Ｐゴシック" panose="020B0600070205080204" pitchFamily="34" charset="-128"/>
              </a:rPr>
              <a:t>Families serve as regulatory systems by calibrating the responses of individual family members and setting the tone for interpersonal interactions. The process of regulation development for younger family members begins within the dyadic interactions of the caregiver-child subsystem, but this developmental process is shaped by the family's establishment of norms for acceptable affective and behavioral expression.  </a:t>
            </a:r>
          </a:p>
          <a:p>
            <a:pPr>
              <a:lnSpc>
                <a:spcPct val="70000"/>
              </a:lnSpc>
            </a:pPr>
            <a:endParaRPr lang="en-US" altLang="en-US" sz="900" dirty="0">
              <a:ea typeface="ＭＳ Ｐゴシック" panose="020B0600070205080204" pitchFamily="34" charset="-128"/>
            </a:endParaRPr>
          </a:p>
        </p:txBody>
      </p:sp>
      <p:sp>
        <p:nvSpPr>
          <p:cNvPr id="54275" name="Slide Number Placeholder 3">
            <a:extLst>
              <a:ext uri="{FF2B5EF4-FFF2-40B4-BE49-F238E27FC236}">
                <a16:creationId xmlns:a16="http://schemas.microsoft.com/office/drawing/2014/main" id="{C6A633E7-19E6-B441-BD6E-0A181D31A9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badi MT Condensed Extra Bold" panose="020B0306030101010103" pitchFamily="34" charset="77"/>
                <a:ea typeface="ＭＳ Ｐゴシック" panose="020B0600070205080204" pitchFamily="34" charset="-128"/>
              </a:defRPr>
            </a:lvl1pPr>
            <a:lvl2pPr marL="742950" indent="-285750" eaLnBrk="0" hangingPunct="0">
              <a:defRPr sz="2400">
                <a:solidFill>
                  <a:schemeClr val="bg1"/>
                </a:solidFill>
                <a:latin typeface="Abadi MT Condensed Extra Bold" panose="020B0306030101010103" pitchFamily="34" charset="77"/>
                <a:ea typeface="ＭＳ Ｐゴシック" panose="020B0600070205080204" pitchFamily="34" charset="-128"/>
              </a:defRPr>
            </a:lvl2pPr>
            <a:lvl3pPr marL="1143000" indent="-228600" eaLnBrk="0" hangingPunct="0">
              <a:defRPr sz="2400">
                <a:solidFill>
                  <a:schemeClr val="bg1"/>
                </a:solidFill>
                <a:latin typeface="Abadi MT Condensed Extra Bold" panose="020B0306030101010103" pitchFamily="34" charset="77"/>
                <a:ea typeface="ＭＳ Ｐゴシック" panose="020B0600070205080204" pitchFamily="34" charset="-128"/>
              </a:defRPr>
            </a:lvl3pPr>
            <a:lvl4pPr marL="1600200" indent="-228600" eaLnBrk="0" hangingPunct="0">
              <a:defRPr sz="2400">
                <a:solidFill>
                  <a:schemeClr val="bg1"/>
                </a:solidFill>
                <a:latin typeface="Abadi MT Condensed Extra Bold" panose="020B0306030101010103" pitchFamily="34" charset="77"/>
                <a:ea typeface="ＭＳ Ｐゴシック" panose="020B0600070205080204" pitchFamily="34" charset="-128"/>
              </a:defRPr>
            </a:lvl4pPr>
            <a:lvl5pPr marL="2057400" indent="-228600" eaLnBrk="0" hangingPunct="0">
              <a:defRPr sz="2400">
                <a:solidFill>
                  <a:schemeClr val="bg1"/>
                </a:solidFill>
                <a:latin typeface="Abadi MT Condensed Extra Bold" panose="020B0306030101010103" pitchFamily="34"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bg1"/>
                </a:solidFill>
                <a:latin typeface="Abadi MT Condensed Extra Bold" panose="020B0306030101010103" pitchFamily="34"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bg1"/>
                </a:solidFill>
                <a:latin typeface="Abadi MT Condensed Extra Bold" panose="020B0306030101010103" pitchFamily="34"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bg1"/>
                </a:solidFill>
                <a:latin typeface="Abadi MT Condensed Extra Bold" panose="020B0306030101010103" pitchFamily="34"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bg1"/>
                </a:solidFill>
                <a:latin typeface="Abadi MT Condensed Extra Bold" panose="020B0306030101010103" pitchFamily="34" charset="77"/>
                <a:ea typeface="ＭＳ Ｐゴシック" panose="020B0600070205080204" pitchFamily="34" charset="-128"/>
              </a:defRPr>
            </a:lvl9pPr>
          </a:lstStyle>
          <a:p>
            <a:pPr eaLnBrk="1" hangingPunct="1"/>
            <a:fld id="{4108B678-A052-B443-8C52-FFF58E70B553}" type="slidenum">
              <a:rPr lang="en-US" altLang="en-US" sz="1200">
                <a:solidFill>
                  <a:schemeClr val="tx1"/>
                </a:solidFill>
                <a:latin typeface="Calibri" panose="020F0502020204030204" pitchFamily="34" charset="0"/>
              </a:rPr>
              <a:pPr eaLnBrk="1" hangingPunct="1"/>
              <a:t>10</a:t>
            </a:fld>
            <a:endParaRPr lang="en-US" altLang="en-US" sz="1200">
              <a:solidFill>
                <a:schemeClr val="tx1"/>
              </a:solidFill>
              <a:latin typeface="Calibri" panose="020F0502020204030204" pitchFamily="34" charset="0"/>
            </a:endParaRPr>
          </a:p>
        </p:txBody>
      </p:sp>
    </p:spTree>
    <p:extLst>
      <p:ext uri="{BB962C8B-B14F-4D97-AF65-F5344CB8AC3E}">
        <p14:creationId xmlns:p14="http://schemas.microsoft.com/office/powerpoint/2010/main" val="888875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22C13B7D-7143-6745-9F7D-313A3829AD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CDF729EB-1E9C-E94F-85B9-69BCDBFA2B04}"/>
              </a:ext>
            </a:extLst>
          </p:cNvPr>
          <p:cNvSpPr>
            <a:spLocks noGrp="1"/>
          </p:cNvSpPr>
          <p:nvPr>
            <p:ph type="body" idx="1"/>
          </p:nvPr>
        </p:nvSpPr>
        <p:spPr bwMode="auto">
          <a:xfrm>
            <a:off x="406400" y="1920875"/>
            <a:ext cx="6502400" cy="7199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altLang="en-US"/>
              <a:t>[SARAH]</a:t>
            </a:r>
          </a:p>
          <a:p>
            <a:pPr>
              <a:lnSpc>
                <a:spcPct val="80000"/>
              </a:lnSpc>
            </a:pPr>
            <a:endParaRPr lang="en-US" altLang="en-US" sz="1500"/>
          </a:p>
          <a:p>
            <a:pPr>
              <a:lnSpc>
                <a:spcPct val="80000"/>
              </a:lnSpc>
            </a:pPr>
            <a:endParaRPr lang="en-US" altLang="en-US" sz="1500"/>
          </a:p>
        </p:txBody>
      </p:sp>
      <p:sp>
        <p:nvSpPr>
          <p:cNvPr id="58371" name="Slide Number Placeholder 3">
            <a:extLst>
              <a:ext uri="{FF2B5EF4-FFF2-40B4-BE49-F238E27FC236}">
                <a16:creationId xmlns:a16="http://schemas.microsoft.com/office/drawing/2014/main" id="{16701B26-3976-1B4C-8C1C-9C516EECCB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322B5D-6048-B443-B670-E77F7189F5CA}" type="slidenum">
              <a:rPr lang="en-US" altLang="en-US" sz="1300"/>
              <a:pPr>
                <a:spcBef>
                  <a:spcPct val="0"/>
                </a:spcBef>
              </a:pPr>
              <a:t>12</a:t>
            </a:fld>
            <a:endParaRPr lang="en-US" altLang="en-US" sz="1300"/>
          </a:p>
        </p:txBody>
      </p:sp>
    </p:spTree>
    <p:extLst>
      <p:ext uri="{BB962C8B-B14F-4D97-AF65-F5344CB8AC3E}">
        <p14:creationId xmlns:p14="http://schemas.microsoft.com/office/powerpoint/2010/main" val="3884986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031B2A16-DBCD-6F49-A38E-7EF3C4E9BC3E}"/>
              </a:ext>
            </a:extLst>
          </p:cNvPr>
          <p:cNvSpPr>
            <a:spLocks noGrp="1" noRot="1" noChangeAspect="1" noTextEdit="1"/>
          </p:cNvSpPr>
          <p:nvPr>
            <p:ph type="sldImg"/>
          </p:nvPr>
        </p:nvSpPr>
        <p:spPr bwMode="auto">
          <a:xfrm>
            <a:off x="184150" y="481013"/>
            <a:ext cx="2557463" cy="1439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a:extLst>
              <a:ext uri="{FF2B5EF4-FFF2-40B4-BE49-F238E27FC236}">
                <a16:creationId xmlns:a16="http://schemas.microsoft.com/office/drawing/2014/main" id="{DC71C140-B5BF-A744-95D3-E2A686BB54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marL="171450" indent="-171450">
              <a:lnSpc>
                <a:spcPct val="70000"/>
              </a:lnSpc>
              <a:buFont typeface="Arial" panose="020B0604020202020204" pitchFamily="34" charset="0"/>
              <a:buChar char="•"/>
            </a:pPr>
            <a:r>
              <a:rPr lang="en-US" altLang="en-US" dirty="0">
                <a:ea typeface="ＭＳ Ｐゴシック" panose="020B0600070205080204" pitchFamily="34" charset="-128"/>
              </a:rPr>
              <a:t>Unpredictable conditions and recurring traumas shape family schemas. Family schemas are defined as stable, meaningful patterns of organizing information which allow efficient appraisal and response (</a:t>
            </a:r>
            <a:r>
              <a:rPr lang="en-US" altLang="en-US" dirty="0" err="1">
                <a:ea typeface="ＭＳ Ｐゴシック" panose="020B0600070205080204" pitchFamily="34" charset="-128"/>
              </a:rPr>
              <a:t>Dattilio</a:t>
            </a:r>
            <a:r>
              <a:rPr lang="en-US" altLang="en-US" dirty="0">
                <a:ea typeface="ＭＳ Ｐゴシック" panose="020B0600070205080204" pitchFamily="34" charset="-128"/>
              </a:rPr>
              <a:t>, 2005; Reiss, 1987). Family schemas develop through repeated interaction within the family unit – they shape cognitions, emotions, and behaviors related to family life. They translate into enduring values and views about the way the family understands and interacts with the world. They support the family</a:t>
            </a:r>
            <a:r>
              <a:rPr lang="ja-JP" altLang="en-US">
                <a:ea typeface="ＭＳ Ｐゴシック" panose="020B0600070205080204" pitchFamily="34" charset="-128"/>
              </a:rPr>
              <a:t>’</a:t>
            </a:r>
            <a:r>
              <a:rPr lang="en-US" altLang="ja-JP" dirty="0">
                <a:ea typeface="ＭＳ Ｐゴシック" panose="020B0600070205080204" pitchFamily="34" charset="-128"/>
              </a:rPr>
              <a:t>s co-creation of meaning by defining beliefs about what is </a:t>
            </a:r>
            <a:r>
              <a:rPr lang="ja-JP" altLang="en-US">
                <a:ea typeface="ＭＳ Ｐゴシック" panose="020B0600070205080204" pitchFamily="34" charset="-128"/>
              </a:rPr>
              <a:t>“</a:t>
            </a:r>
            <a:r>
              <a:rPr lang="en-US" altLang="ja-JP" dirty="0">
                <a:ea typeface="ＭＳ Ｐゴシック" panose="020B0600070205080204" pitchFamily="34" charset="-128"/>
              </a:rPr>
              <a:t>comprehensible, manageable, and meaningful (Bradley &amp; </a:t>
            </a:r>
            <a:r>
              <a:rPr lang="en-US" altLang="ja-JP" dirty="0" err="1">
                <a:ea typeface="ＭＳ Ｐゴシック" panose="020B0600070205080204" pitchFamily="34" charset="-128"/>
              </a:rPr>
              <a:t>Corwyn</a:t>
            </a:r>
            <a:r>
              <a:rPr lang="en-US" altLang="ja-JP" dirty="0">
                <a:ea typeface="ＭＳ Ｐゴシック" panose="020B0600070205080204" pitchFamily="34" charset="-128"/>
              </a:rPr>
              <a:t>, 2000, p. 352).</a:t>
            </a:r>
            <a:r>
              <a:rPr lang="ja-JP" altLang="en-US">
                <a:ea typeface="ＭＳ Ｐゴシック" panose="020B0600070205080204" pitchFamily="34" charset="-128"/>
              </a:rPr>
              <a:t>”</a:t>
            </a:r>
            <a:endParaRPr lang="en-US" altLang="en-US" sz="1100" dirty="0">
              <a:ea typeface="ＭＳ Ｐゴシック" panose="020B0600070205080204" pitchFamily="34" charset="-128"/>
            </a:endParaRPr>
          </a:p>
          <a:p>
            <a:pPr marL="171450" indent="-171450">
              <a:lnSpc>
                <a:spcPct val="90000"/>
              </a:lnSpc>
              <a:buFont typeface="Arial" panose="020B0604020202020204" pitchFamily="34" charset="0"/>
              <a:buChar char="•"/>
            </a:pPr>
            <a:r>
              <a:rPr lang="en-US" altLang="en-US" dirty="0">
                <a:ea typeface="ＭＳ Ｐゴシック" panose="020B0600070205080204" pitchFamily="34" charset="-128"/>
              </a:rPr>
              <a:t>As families try to make sense of life events, they must evaluate them in the context of their shared beliefs and worldview. Uncontrollable traumatic events are often inconsistent with helpful family schemas and when these types of events are catastrophic or occur repeatedly, family schemas end up changing to be more consistent with the traumatic exposures (Patterson, 2002). Repeated violence, victimization, and loss can lead the family to develop schemas around distorted notions and beliefs, such as, the world is dangerous and people are not trustworthy; things usually go wrong for our family and there is nothing that we can do to prevent the bad things from happening; our future will be much like our present with nothing good happening; and, we are not able to deal with the things that happen to us and never will be.</a:t>
            </a:r>
          </a:p>
          <a:p>
            <a:pPr marL="171450" indent="-171450">
              <a:lnSpc>
                <a:spcPct val="90000"/>
              </a:lnSpc>
              <a:buFont typeface="Arial" panose="020B0604020202020204" pitchFamily="34" charset="0"/>
              <a:buChar char="•"/>
            </a:pPr>
            <a:r>
              <a:rPr lang="en-US" altLang="en-US" dirty="0">
                <a:ea typeface="ＭＳ Ｐゴシック" panose="020B0600070205080204" pitchFamily="34" charset="-128"/>
              </a:rPr>
              <a:t>Two consequences of such altered schemas include </a:t>
            </a:r>
            <a:r>
              <a:rPr lang="en-US" altLang="en-US" b="1" dirty="0">
                <a:ea typeface="ＭＳ Ｐゴシック" panose="020B0600070205080204" pitchFamily="34" charset="-128"/>
              </a:rPr>
              <a:t>increasing individual vulnerability to traumatic stress disorders </a:t>
            </a:r>
            <a:r>
              <a:rPr lang="en-US" altLang="en-US" dirty="0">
                <a:ea typeface="ＭＳ Ｐゴシック" panose="020B0600070205080204" pitchFamily="34" charset="-128"/>
              </a:rPr>
              <a:t>following exposure (Weingarten, 2004) and </a:t>
            </a:r>
            <a:r>
              <a:rPr lang="en-US" altLang="en-US" b="1" dirty="0">
                <a:ea typeface="ＭＳ Ｐゴシック" panose="020B0600070205080204" pitchFamily="34" charset="-128"/>
              </a:rPr>
              <a:t>problems with family meaning making</a:t>
            </a:r>
            <a:r>
              <a:rPr lang="en-US" altLang="en-US" dirty="0">
                <a:ea typeface="ＭＳ Ｐゴシック" panose="020B0600070205080204" pitchFamily="34" charset="-128"/>
              </a:rPr>
              <a:t>, which can be critical to recovery from trauma. </a:t>
            </a:r>
          </a:p>
          <a:p>
            <a:pPr marL="171450" indent="-171450">
              <a:lnSpc>
                <a:spcPct val="90000"/>
              </a:lnSpc>
              <a:buFont typeface="Arial" panose="020B0604020202020204" pitchFamily="34" charset="0"/>
              <a:buChar char="•"/>
            </a:pPr>
            <a:r>
              <a:rPr lang="en-US" altLang="en-US" dirty="0">
                <a:ea typeface="ＭＳ Ｐゴシック" panose="020B0600070205080204" pitchFamily="34" charset="-128"/>
              </a:rPr>
              <a:t>Negative family schemas create biases or distortions in family appraisal and inferencing which can lead to misattributions of family members</a:t>
            </a:r>
            <a:r>
              <a:rPr lang="ja-JP" altLang="en-US">
                <a:ea typeface="ＭＳ Ｐゴシック" panose="020B0600070205080204" pitchFamily="34" charset="-128"/>
              </a:rPr>
              <a:t>’</a:t>
            </a:r>
            <a:r>
              <a:rPr lang="en-US" altLang="ja-JP" dirty="0">
                <a:ea typeface="ＭＳ Ｐゴシック" panose="020B0600070205080204" pitchFamily="34" charset="-128"/>
              </a:rPr>
              <a:t> behaviors. This exacerbates negative reactions and increases the risk of family conflict. </a:t>
            </a:r>
            <a:endParaRPr lang="en-US" altLang="en-US" dirty="0">
              <a:ea typeface="ＭＳ Ｐゴシック" panose="020B0600070205080204" pitchFamily="34" charset="-128"/>
            </a:endParaRPr>
          </a:p>
          <a:p>
            <a:pPr marL="171450" indent="-171450">
              <a:lnSpc>
                <a:spcPct val="90000"/>
              </a:lnSpc>
              <a:buFont typeface="Arial" panose="020B0604020202020204" pitchFamily="34" charset="0"/>
              <a:buChar char="•"/>
            </a:pPr>
            <a:r>
              <a:rPr lang="en-US" altLang="en-US" dirty="0">
                <a:ea typeface="ＭＳ Ｐゴシック" panose="020B0600070205080204" pitchFamily="34" charset="-128"/>
              </a:rPr>
              <a:t>Additionally, as family schemas change in response to chronic traumatic experiences, healthy meaning making processes are impacted. Altered family schemas end up dictating how family members see themselves, each other, and their future. These negative schemas may end up restricting family members</a:t>
            </a:r>
            <a:r>
              <a:rPr lang="ja-JP" altLang="en-US">
                <a:ea typeface="ＭＳ Ｐゴシック" panose="020B0600070205080204" pitchFamily="34" charset="-128"/>
              </a:rPr>
              <a:t>’</a:t>
            </a:r>
            <a:r>
              <a:rPr lang="en-US" altLang="ja-JP" dirty="0">
                <a:ea typeface="ＭＳ Ｐゴシック" panose="020B0600070205080204" pitchFamily="34" charset="-128"/>
              </a:rPr>
              <a:t> view of the possibilities of how they can behave or take action in their lives (</a:t>
            </a:r>
            <a:r>
              <a:rPr lang="en-US" altLang="ja-JP" dirty="0" err="1">
                <a:ea typeface="ＭＳ Ｐゴシック" panose="020B0600070205080204" pitchFamily="34" charset="-128"/>
              </a:rPr>
              <a:t>Dallos</a:t>
            </a:r>
            <a:r>
              <a:rPr lang="en-US" altLang="ja-JP" dirty="0">
                <a:ea typeface="ＭＳ Ｐゴシック" panose="020B0600070205080204" pitchFamily="34" charset="-128"/>
              </a:rPr>
              <a:t>, 2004). Continued traumatic experiences reinforce negative schemas and families find it more and more difficult to attach positive meaning to their experiences.</a:t>
            </a:r>
          </a:p>
          <a:p>
            <a:pPr>
              <a:lnSpc>
                <a:spcPct val="70000"/>
              </a:lnSpc>
            </a:pPr>
            <a:endParaRPr lang="en-US" altLang="en-US" sz="1100" dirty="0">
              <a:ea typeface="ＭＳ Ｐゴシック" panose="020B0600070205080204" pitchFamily="34" charset="-128"/>
            </a:endParaRPr>
          </a:p>
        </p:txBody>
      </p:sp>
      <p:sp>
        <p:nvSpPr>
          <p:cNvPr id="70659" name="Slide Number Placeholder 3">
            <a:extLst>
              <a:ext uri="{FF2B5EF4-FFF2-40B4-BE49-F238E27FC236}">
                <a16:creationId xmlns:a16="http://schemas.microsoft.com/office/drawing/2014/main" id="{9D009370-AAE6-AD44-AD35-E182798B26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8705AB5-0622-764F-BF3C-CCEFD19687B2}" type="slidenum">
              <a:rPr lang="en-US" altLang="en-US" sz="1300" smtClean="0"/>
              <a:pPr>
                <a:spcBef>
                  <a:spcPct val="0"/>
                </a:spcBef>
              </a:pPr>
              <a:t>13</a:t>
            </a:fld>
            <a:endParaRPr lang="en-US" altLang="en-US" sz="1300"/>
          </a:p>
        </p:txBody>
      </p:sp>
    </p:spTree>
    <p:extLst>
      <p:ext uri="{BB962C8B-B14F-4D97-AF65-F5344CB8AC3E}">
        <p14:creationId xmlns:p14="http://schemas.microsoft.com/office/powerpoint/2010/main" val="180364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11/2/20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040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11/2/20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38408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11/2/20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57496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12572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B63AC-3693-EA4B-8B8D-BA4DC15238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7B63A0-7D09-A841-93B7-1EFFE315DC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45419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B2BB-5E41-B841-82B5-32C4BCEC9B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268C45-EED6-C44E-8D43-141ECFEE70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0526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C370E-6528-494A-A4F7-F3EE1E9504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B04F36-22B6-0946-8EC1-F93B34C1C8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3115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CF0D3-DA4F-CE43-AB2F-CA5575DD25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8D5E56-244D-7A49-8377-A440DADDDD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ED6DEE-E456-0C49-9342-20BE4AA11F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569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39F10-62C9-494A-BFFD-6D366E49EA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198A46-AB6D-584D-AA97-015021EED0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1CC0D8-E1D4-6346-A5C4-18FAF1636A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AF8CF8-75DE-D844-A148-D072D0DC90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DD9B87-9005-014F-8A54-4F01C590DD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0520D0-665A-EF40-B3D7-A231CE7AD25B}"/>
              </a:ext>
            </a:extLst>
          </p:cNvPr>
          <p:cNvSpPr>
            <a:spLocks noGrp="1"/>
          </p:cNvSpPr>
          <p:nvPr>
            <p:ph type="dt" sz="half" idx="10"/>
          </p:nvPr>
        </p:nvSpPr>
        <p:spPr>
          <a:xfrm>
            <a:off x="838200" y="6356350"/>
            <a:ext cx="2743200" cy="365125"/>
          </a:xfrm>
          <a:prstGeom prst="rect">
            <a:avLst/>
          </a:prstGeom>
        </p:spPr>
        <p:txBody>
          <a:bodyPr/>
          <a:lstStyle/>
          <a:p>
            <a:fld id="{50B743ED-D3F9-1E48-8970-4614A7D6A492}" type="datetimeFigureOut">
              <a:rPr lang="en-US" smtClean="0"/>
              <a:t>11/2/20</a:t>
            </a:fld>
            <a:endParaRPr lang="en-US"/>
          </a:p>
        </p:txBody>
      </p:sp>
      <p:sp>
        <p:nvSpPr>
          <p:cNvPr id="8" name="Footer Placeholder 7">
            <a:extLst>
              <a:ext uri="{FF2B5EF4-FFF2-40B4-BE49-F238E27FC236}">
                <a16:creationId xmlns:a16="http://schemas.microsoft.com/office/drawing/2014/main" id="{165B240E-17E0-4D49-BEC2-6B95F8381B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54804DF-2E22-2143-A147-75B44F4B6D8B}"/>
              </a:ext>
            </a:extLst>
          </p:cNvPr>
          <p:cNvSpPr>
            <a:spLocks noGrp="1"/>
          </p:cNvSpPr>
          <p:nvPr>
            <p:ph type="sldNum" sz="quarter" idx="12"/>
          </p:nvPr>
        </p:nvSpPr>
        <p:spPr>
          <a:xfrm>
            <a:off x="8610600" y="6356350"/>
            <a:ext cx="2743200" cy="365125"/>
          </a:xfrm>
          <a:prstGeom prst="rect">
            <a:avLst/>
          </a:prstGeom>
        </p:spPr>
        <p:txBody>
          <a:bodyPr/>
          <a:lstStyle/>
          <a:p>
            <a:fld id="{5C30395E-F741-8448-B3C9-329BCF62EE37}" type="slidenum">
              <a:rPr lang="en-US" smtClean="0"/>
              <a:t>‹#›</a:t>
            </a:fld>
            <a:endParaRPr lang="en-US"/>
          </a:p>
        </p:txBody>
      </p:sp>
    </p:spTree>
    <p:extLst>
      <p:ext uri="{BB962C8B-B14F-4D97-AF65-F5344CB8AC3E}">
        <p14:creationId xmlns:p14="http://schemas.microsoft.com/office/powerpoint/2010/main" val="2394447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F8068-7C00-CE4E-A08A-E30848FF274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3594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4971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11/2/20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87790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C70CD-4143-374F-BB39-C6B2871148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D8C1BF-682E-264E-B108-42BE3EA61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1EDA48-14CA-184C-AD52-2D9CADA34F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45289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CCB3E-D056-5E48-B5CA-57BA6B1638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CE03FC-F24C-5246-92A8-1330AC9B1C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508CF59-C1A0-8045-A50B-E8E584A54B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50050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20574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910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CE7E71C6-7E27-6943-978C-DEC500024323}"/>
              </a:ext>
            </a:extLst>
          </p:cNvPr>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p>
        </p:txBody>
      </p:sp>
      <p:sp>
        <p:nvSpPr>
          <p:cNvPr id="6" name="Rectangle 10">
            <a:extLst>
              <a:ext uri="{FF2B5EF4-FFF2-40B4-BE49-F238E27FC236}">
                <a16:creationId xmlns:a16="http://schemas.microsoft.com/office/drawing/2014/main" id="{7EB05CA2-E7D3-E448-B43C-A63D6AE82395}"/>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16B5B4B8-B5CC-CE45-A687-F9AF7ED0C754}"/>
              </a:ext>
            </a:extLst>
          </p:cNvPr>
          <p:cNvSpPr>
            <a:spLocks noGrp="1" noChangeArrowheads="1"/>
          </p:cNvSpPr>
          <p:nvPr>
            <p:ph type="sldNum" sz="quarter" idx="12"/>
          </p:nvPr>
        </p:nvSpPr>
        <p:spPr/>
        <p:txBody>
          <a:bodyPr/>
          <a:lstStyle>
            <a:lvl1pPr>
              <a:defRPr/>
            </a:lvl1pPr>
          </a:lstStyle>
          <a:p>
            <a:pPr>
              <a:defRPr/>
            </a:pPr>
            <a:fld id="{43B56A99-5681-5243-8314-6FAB5A6D0141}" type="slidenum">
              <a:rPr lang="en-US" altLang="en-US"/>
              <a:pPr>
                <a:defRPr/>
              </a:pPr>
              <a:t>‹#›</a:t>
            </a:fld>
            <a:endParaRPr lang="en-US" altLang="en-US"/>
          </a:p>
        </p:txBody>
      </p:sp>
    </p:spTree>
    <p:extLst>
      <p:ext uri="{BB962C8B-B14F-4D97-AF65-F5344CB8AC3E}">
        <p14:creationId xmlns:p14="http://schemas.microsoft.com/office/powerpoint/2010/main" val="3409668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2057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057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56CE5DC6-94F6-FE47-A107-F0809638FD65}"/>
              </a:ext>
            </a:extLst>
          </p:cNvPr>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p>
        </p:txBody>
      </p:sp>
      <p:sp>
        <p:nvSpPr>
          <p:cNvPr id="6" name="Rectangle 10">
            <a:extLst>
              <a:ext uri="{FF2B5EF4-FFF2-40B4-BE49-F238E27FC236}">
                <a16:creationId xmlns:a16="http://schemas.microsoft.com/office/drawing/2014/main" id="{98AF8D3C-797F-514A-9B5A-2398BE1CCABA}"/>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770F3B7D-E2B4-A248-99C9-CE6B18AEA8F1}"/>
              </a:ext>
            </a:extLst>
          </p:cNvPr>
          <p:cNvSpPr>
            <a:spLocks noGrp="1" noChangeArrowheads="1"/>
          </p:cNvSpPr>
          <p:nvPr>
            <p:ph type="sldNum" sz="quarter" idx="12"/>
          </p:nvPr>
        </p:nvSpPr>
        <p:spPr/>
        <p:txBody>
          <a:bodyPr/>
          <a:lstStyle>
            <a:lvl1pPr>
              <a:defRPr/>
            </a:lvl1pPr>
          </a:lstStyle>
          <a:p>
            <a:pPr>
              <a:defRPr/>
            </a:pPr>
            <a:fld id="{E9E149A1-B749-4148-9CC5-3575BA34EEC3}" type="slidenum">
              <a:rPr lang="en-US" altLang="en-US"/>
              <a:pPr>
                <a:defRPr/>
              </a:pPr>
              <a:t>‹#›</a:t>
            </a:fld>
            <a:endParaRPr lang="en-US" altLang="en-US"/>
          </a:p>
        </p:txBody>
      </p:sp>
    </p:spTree>
    <p:extLst>
      <p:ext uri="{BB962C8B-B14F-4D97-AF65-F5344CB8AC3E}">
        <p14:creationId xmlns:p14="http://schemas.microsoft.com/office/powerpoint/2010/main" val="4028028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2057400"/>
            <a:ext cx="10363200" cy="4114800"/>
          </a:xfrm>
        </p:spPr>
        <p:txBody>
          <a:bodyPr rtlCol="0">
            <a:normAutofit/>
          </a:bodyPr>
          <a:lstStyle/>
          <a:p>
            <a:pPr lvl="0"/>
            <a:endParaRPr lang="en-US" noProof="0"/>
          </a:p>
        </p:txBody>
      </p:sp>
      <p:sp>
        <p:nvSpPr>
          <p:cNvPr id="4" name="Rectangle 9">
            <a:extLst>
              <a:ext uri="{FF2B5EF4-FFF2-40B4-BE49-F238E27FC236}">
                <a16:creationId xmlns:a16="http://schemas.microsoft.com/office/drawing/2014/main" id="{504BA916-BABD-CB40-975E-EC2EE0A0A79E}"/>
              </a:ext>
            </a:extLst>
          </p:cNvPr>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p>
        </p:txBody>
      </p:sp>
      <p:sp>
        <p:nvSpPr>
          <p:cNvPr id="5" name="Rectangle 10">
            <a:extLst>
              <a:ext uri="{FF2B5EF4-FFF2-40B4-BE49-F238E27FC236}">
                <a16:creationId xmlns:a16="http://schemas.microsoft.com/office/drawing/2014/main" id="{2EBB1557-C01B-CE49-946C-5C4F016C67A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D288364B-6051-E448-8CA5-06B188220D2F}"/>
              </a:ext>
            </a:extLst>
          </p:cNvPr>
          <p:cNvSpPr>
            <a:spLocks noGrp="1" noChangeArrowheads="1"/>
          </p:cNvSpPr>
          <p:nvPr>
            <p:ph type="sldNum" sz="quarter" idx="12"/>
          </p:nvPr>
        </p:nvSpPr>
        <p:spPr/>
        <p:txBody>
          <a:bodyPr/>
          <a:lstStyle>
            <a:lvl1pPr>
              <a:defRPr/>
            </a:lvl1pPr>
          </a:lstStyle>
          <a:p>
            <a:pPr>
              <a:defRPr/>
            </a:pPr>
            <a:fld id="{2B4A4657-A568-9C46-AE74-3D7453167AE0}" type="slidenum">
              <a:rPr lang="en-US" altLang="en-US"/>
              <a:pPr>
                <a:defRPr/>
              </a:pPr>
              <a:t>‹#›</a:t>
            </a:fld>
            <a:endParaRPr lang="en-US" altLang="en-US"/>
          </a:p>
        </p:txBody>
      </p:sp>
    </p:spTree>
    <p:extLst>
      <p:ext uri="{BB962C8B-B14F-4D97-AF65-F5344CB8AC3E}">
        <p14:creationId xmlns:p14="http://schemas.microsoft.com/office/powerpoint/2010/main" val="1311012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CFEF5672-DA85-8E40-A920-5F9482B35D76}"/>
              </a:ext>
            </a:extLst>
          </p:cNvPr>
          <p:cNvSpPr>
            <a:spLocks noGrp="1"/>
          </p:cNvSpPr>
          <p:nvPr>
            <p:ph type="dt" sz="half" idx="10"/>
          </p:nvPr>
        </p:nvSpPr>
        <p:spPr/>
        <p:txBody>
          <a:bodyPr/>
          <a:lstStyle>
            <a:lvl1pPr>
              <a:defRPr/>
            </a:lvl1pPr>
          </a:lstStyle>
          <a:p>
            <a:pPr>
              <a:defRPr/>
            </a:pPr>
            <a:fld id="{C4A56442-D6C5-6C48-A9DD-6FAE6DF1A6BC}" type="datetimeFigureOut">
              <a:rPr lang="en-US" altLang="en-US"/>
              <a:pPr>
                <a:defRPr/>
              </a:pPr>
              <a:t>11/2/20</a:t>
            </a:fld>
            <a:endParaRPr lang="en-US" altLang="en-US"/>
          </a:p>
        </p:txBody>
      </p:sp>
      <p:sp>
        <p:nvSpPr>
          <p:cNvPr id="7" name="Footer Placeholder 4">
            <a:extLst>
              <a:ext uri="{FF2B5EF4-FFF2-40B4-BE49-F238E27FC236}">
                <a16:creationId xmlns:a16="http://schemas.microsoft.com/office/drawing/2014/main" id="{3E727EDA-A49B-CC48-A611-765B6FBEB3E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2FEEA107-1222-4E41-B6CE-EE0026A0D735}"/>
              </a:ext>
            </a:extLst>
          </p:cNvPr>
          <p:cNvSpPr>
            <a:spLocks noGrp="1"/>
          </p:cNvSpPr>
          <p:nvPr>
            <p:ph type="sldNum" sz="quarter" idx="12"/>
          </p:nvPr>
        </p:nvSpPr>
        <p:spPr/>
        <p:txBody>
          <a:bodyPr/>
          <a:lstStyle>
            <a:lvl1pPr>
              <a:defRPr/>
            </a:lvl1pPr>
          </a:lstStyle>
          <a:p>
            <a:pPr>
              <a:defRPr/>
            </a:pPr>
            <a:fld id="{49979547-2BFB-5F4B-A632-E8247D906CA1}" type="slidenum">
              <a:rPr lang="en-US" altLang="en-US"/>
              <a:pPr>
                <a:defRPr/>
              </a:pPr>
              <a:t>‹#›</a:t>
            </a:fld>
            <a:endParaRPr lang="en-US" altLang="en-US"/>
          </a:p>
        </p:txBody>
      </p:sp>
    </p:spTree>
    <p:extLst>
      <p:ext uri="{BB962C8B-B14F-4D97-AF65-F5344CB8AC3E}">
        <p14:creationId xmlns:p14="http://schemas.microsoft.com/office/powerpoint/2010/main" val="380019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5A0C-3D33-C647-B97A-C884634F0B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5B8477-DF0A-4A42-9374-57EB00F506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60DA0D-7845-1E42-9E72-9F4FC3FED16A}"/>
              </a:ext>
            </a:extLst>
          </p:cNvPr>
          <p:cNvSpPr>
            <a:spLocks noGrp="1"/>
          </p:cNvSpPr>
          <p:nvPr>
            <p:ph type="dt" sz="half" idx="10"/>
          </p:nvPr>
        </p:nvSpPr>
        <p:spPr>
          <a:xfrm>
            <a:off x="838200" y="6356350"/>
            <a:ext cx="2743200" cy="365125"/>
          </a:xfrm>
          <a:prstGeom prst="rect">
            <a:avLst/>
          </a:prstGeom>
        </p:spPr>
        <p:txBody>
          <a:bodyPr/>
          <a:lstStyle/>
          <a:p>
            <a:fld id="{9FBC55C8-521A-C34D-A4B6-5736BC69ADB9}" type="datetimeFigureOut">
              <a:rPr lang="en-US" smtClean="0"/>
              <a:t>11/2/20</a:t>
            </a:fld>
            <a:endParaRPr lang="en-US"/>
          </a:p>
        </p:txBody>
      </p:sp>
      <p:sp>
        <p:nvSpPr>
          <p:cNvPr id="5" name="Footer Placeholder 4">
            <a:extLst>
              <a:ext uri="{FF2B5EF4-FFF2-40B4-BE49-F238E27FC236}">
                <a16:creationId xmlns:a16="http://schemas.microsoft.com/office/drawing/2014/main" id="{07E857C0-DF43-DC47-BD45-3AEE1A5F42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9BBB7F8-C523-2249-95A6-3AF64F9CA7DC}"/>
              </a:ext>
            </a:extLst>
          </p:cNvPr>
          <p:cNvSpPr>
            <a:spLocks noGrp="1"/>
          </p:cNvSpPr>
          <p:nvPr>
            <p:ph type="sldNum" sz="quarter" idx="12"/>
          </p:nvPr>
        </p:nvSpPr>
        <p:spPr>
          <a:xfrm>
            <a:off x="8610600" y="6356350"/>
            <a:ext cx="2743200" cy="365125"/>
          </a:xfrm>
          <a:prstGeom prst="rect">
            <a:avLst/>
          </a:prstGeom>
        </p:spPr>
        <p:txBody>
          <a:bodyPr/>
          <a:lstStyle/>
          <a:p>
            <a:fld id="{11FF5CD1-CE76-2342-9F2F-08DECC8C9295}" type="slidenum">
              <a:rPr lang="en-US" smtClean="0"/>
              <a:t>‹#›</a:t>
            </a:fld>
            <a:endParaRPr lang="en-US"/>
          </a:p>
        </p:txBody>
      </p:sp>
      <p:grpSp>
        <p:nvGrpSpPr>
          <p:cNvPr id="7" name="Group 6">
            <a:extLst>
              <a:ext uri="{FF2B5EF4-FFF2-40B4-BE49-F238E27FC236}">
                <a16:creationId xmlns:a16="http://schemas.microsoft.com/office/drawing/2014/main" id="{64266FA4-7613-894D-9221-A458AC357568}"/>
              </a:ext>
            </a:extLst>
          </p:cNvPr>
          <p:cNvGrpSpPr/>
          <p:nvPr/>
        </p:nvGrpSpPr>
        <p:grpSpPr>
          <a:xfrm>
            <a:off x="-9332" y="-79240"/>
            <a:ext cx="12210664" cy="8118357"/>
            <a:chOff x="9369" y="-39095"/>
            <a:chExt cx="12261503" cy="8038340"/>
          </a:xfrm>
        </p:grpSpPr>
        <p:pic>
          <p:nvPicPr>
            <p:cNvPr id="8" name="Picture 7" descr="A picture containing outdoor, sky&#10;&#10;Description automatically generated">
              <a:extLst>
                <a:ext uri="{FF2B5EF4-FFF2-40B4-BE49-F238E27FC236}">
                  <a16:creationId xmlns:a16="http://schemas.microsoft.com/office/drawing/2014/main" id="{BB2A36A4-59A4-7D48-9A2D-27A279CB85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9" y="-39095"/>
              <a:ext cx="12252133" cy="6897095"/>
            </a:xfrm>
            <a:prstGeom prst="rect">
              <a:avLst/>
            </a:prstGeom>
          </p:spPr>
        </p:pic>
        <p:pic>
          <p:nvPicPr>
            <p:cNvPr id="9" name="Picture 8">
              <a:extLst>
                <a:ext uri="{FF2B5EF4-FFF2-40B4-BE49-F238E27FC236}">
                  <a16:creationId xmlns:a16="http://schemas.microsoft.com/office/drawing/2014/main" id="{0AE0DCA5-AE84-9445-B108-ABEAEA4719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9" y="851996"/>
              <a:ext cx="12261503" cy="7147249"/>
            </a:xfrm>
            <a:prstGeom prst="rect">
              <a:avLst/>
            </a:prstGeom>
          </p:spPr>
        </p:pic>
      </p:grpSp>
    </p:spTree>
    <p:extLst>
      <p:ext uri="{BB962C8B-B14F-4D97-AF65-F5344CB8AC3E}">
        <p14:creationId xmlns:p14="http://schemas.microsoft.com/office/powerpoint/2010/main" val="513411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936D-72F0-384B-A472-C6E13E08288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6186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9519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27CDF-0629-2E42-B362-83CDE85287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896E08-DD3A-744F-87E7-946FC8AB85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F9C340-65AF-C242-84D1-9A964FF10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46519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11/2/20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73784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12FD-FD88-3947-8C91-9823CB2E36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4E9C60-B207-1F47-A80B-228659EC44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C8D0AA-C96B-3840-A151-72607E489BCB}"/>
              </a:ext>
            </a:extLst>
          </p:cNvPr>
          <p:cNvSpPr>
            <a:spLocks noGrp="1"/>
          </p:cNvSpPr>
          <p:nvPr>
            <p:ph type="dt" sz="half" idx="10"/>
          </p:nvPr>
        </p:nvSpPr>
        <p:spPr/>
        <p:txBody>
          <a:bodyPr/>
          <a:lstStyle/>
          <a:p>
            <a:fld id="{9FBC55C8-521A-C34D-A4B6-5736BC69ADB9}" type="datetimeFigureOut">
              <a:rPr lang="en-US" smtClean="0"/>
              <a:t>11/2/20</a:t>
            </a:fld>
            <a:endParaRPr lang="en-US"/>
          </a:p>
        </p:txBody>
      </p:sp>
      <p:sp>
        <p:nvSpPr>
          <p:cNvPr id="5" name="Footer Placeholder 4">
            <a:extLst>
              <a:ext uri="{FF2B5EF4-FFF2-40B4-BE49-F238E27FC236}">
                <a16:creationId xmlns:a16="http://schemas.microsoft.com/office/drawing/2014/main" id="{EB3DAD14-C3B2-7149-9581-60CCEEEA4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B51F8-044B-984E-B969-D83102C5687F}"/>
              </a:ext>
            </a:extLst>
          </p:cNvPr>
          <p:cNvSpPr>
            <a:spLocks noGrp="1"/>
          </p:cNvSpPr>
          <p:nvPr>
            <p:ph type="sldNum" sz="quarter" idx="12"/>
          </p:nvPr>
        </p:nvSpPr>
        <p:spPr/>
        <p:txBody>
          <a:bodyPr/>
          <a:lstStyle/>
          <a:p>
            <a:fld id="{11FF5CD1-CE76-2342-9F2F-08DECC8C9295}" type="slidenum">
              <a:rPr lang="en-US" smtClean="0"/>
              <a:t>‹#›</a:t>
            </a:fld>
            <a:endParaRPr lang="en-US"/>
          </a:p>
        </p:txBody>
      </p:sp>
    </p:spTree>
    <p:extLst>
      <p:ext uri="{BB962C8B-B14F-4D97-AF65-F5344CB8AC3E}">
        <p14:creationId xmlns:p14="http://schemas.microsoft.com/office/powerpoint/2010/main" val="33763798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B63AC-3693-EA4B-8B8D-BA4DC15238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7B63A0-7D09-A841-93B7-1EFFE315DC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30966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B2BB-5E41-B841-82B5-32C4BCEC9B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268C45-EED6-C44E-8D43-141ECFEE70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9949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C370E-6528-494A-A4F7-F3EE1E9504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B04F36-22B6-0946-8EC1-F93B34C1C8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237457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CF0D3-DA4F-CE43-AB2F-CA5575DD25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8D5E56-244D-7A49-8377-A440DADDDD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ED6DEE-E456-0C49-9342-20BE4AA11F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06801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39F10-62C9-494A-BFFD-6D366E49EA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198A46-AB6D-584D-AA97-015021EED0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1CC0D8-E1D4-6346-A5C4-18FAF1636A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AF8CF8-75DE-D844-A148-D072D0DC90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DD9B87-9005-014F-8A54-4F01C590DD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0520D0-665A-EF40-B3D7-A231CE7AD25B}"/>
              </a:ext>
            </a:extLst>
          </p:cNvPr>
          <p:cNvSpPr>
            <a:spLocks noGrp="1"/>
          </p:cNvSpPr>
          <p:nvPr>
            <p:ph type="dt" sz="half" idx="10"/>
          </p:nvPr>
        </p:nvSpPr>
        <p:spPr>
          <a:xfrm>
            <a:off x="838200" y="6356350"/>
            <a:ext cx="2743200" cy="365125"/>
          </a:xfrm>
          <a:prstGeom prst="rect">
            <a:avLst/>
          </a:prstGeom>
        </p:spPr>
        <p:txBody>
          <a:bodyPr/>
          <a:lstStyle/>
          <a:p>
            <a:fld id="{50B743ED-D3F9-1E48-8970-4614A7D6A492}" type="datetimeFigureOut">
              <a:rPr lang="en-US" smtClean="0"/>
              <a:t>11/2/20</a:t>
            </a:fld>
            <a:endParaRPr lang="en-US"/>
          </a:p>
        </p:txBody>
      </p:sp>
      <p:sp>
        <p:nvSpPr>
          <p:cNvPr id="8" name="Footer Placeholder 7">
            <a:extLst>
              <a:ext uri="{FF2B5EF4-FFF2-40B4-BE49-F238E27FC236}">
                <a16:creationId xmlns:a16="http://schemas.microsoft.com/office/drawing/2014/main" id="{165B240E-17E0-4D49-BEC2-6B95F8381B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54804DF-2E22-2143-A147-75B44F4B6D8B}"/>
              </a:ext>
            </a:extLst>
          </p:cNvPr>
          <p:cNvSpPr>
            <a:spLocks noGrp="1"/>
          </p:cNvSpPr>
          <p:nvPr>
            <p:ph type="sldNum" sz="quarter" idx="12"/>
          </p:nvPr>
        </p:nvSpPr>
        <p:spPr>
          <a:xfrm>
            <a:off x="8610600" y="6356350"/>
            <a:ext cx="2743200" cy="365125"/>
          </a:xfrm>
          <a:prstGeom prst="rect">
            <a:avLst/>
          </a:prstGeom>
        </p:spPr>
        <p:txBody>
          <a:bodyPr/>
          <a:lstStyle/>
          <a:p>
            <a:fld id="{5C30395E-F741-8448-B3C9-329BCF62EE37}" type="slidenum">
              <a:rPr lang="en-US" smtClean="0"/>
              <a:t>‹#›</a:t>
            </a:fld>
            <a:endParaRPr lang="en-US"/>
          </a:p>
        </p:txBody>
      </p:sp>
    </p:spTree>
    <p:extLst>
      <p:ext uri="{BB962C8B-B14F-4D97-AF65-F5344CB8AC3E}">
        <p14:creationId xmlns:p14="http://schemas.microsoft.com/office/powerpoint/2010/main" val="14557640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F8068-7C00-CE4E-A08A-E30848FF274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497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8671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C70CD-4143-374F-BB39-C6B2871148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D8C1BF-682E-264E-B108-42BE3EA61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1EDA48-14CA-184C-AD52-2D9CADA34F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842220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CCB3E-D056-5E48-B5CA-57BA6B1638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CE03FC-F24C-5246-92A8-1330AC9B1C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508CF59-C1A0-8045-A50B-E8E584A54B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6540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11/2/20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076331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5A0C-3D33-C647-B97A-C884634F0B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5B8477-DF0A-4A42-9374-57EB00F506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60DA0D-7845-1E42-9E72-9F4FC3FED16A}"/>
              </a:ext>
            </a:extLst>
          </p:cNvPr>
          <p:cNvSpPr>
            <a:spLocks noGrp="1"/>
          </p:cNvSpPr>
          <p:nvPr>
            <p:ph type="dt" sz="half" idx="10"/>
          </p:nvPr>
        </p:nvSpPr>
        <p:spPr>
          <a:xfrm>
            <a:off x="838200" y="6356350"/>
            <a:ext cx="2743200" cy="365125"/>
          </a:xfrm>
          <a:prstGeom prst="rect">
            <a:avLst/>
          </a:prstGeom>
        </p:spPr>
        <p:txBody>
          <a:bodyPr/>
          <a:lstStyle/>
          <a:p>
            <a:fld id="{F8481F62-4586-4FFC-A15B-AFBB65CE8CFB}" type="datetimeFigureOut">
              <a:rPr lang="en-US" smtClean="0"/>
              <a:t>11/2/20</a:t>
            </a:fld>
            <a:endParaRPr lang="en-US"/>
          </a:p>
        </p:txBody>
      </p:sp>
      <p:sp>
        <p:nvSpPr>
          <p:cNvPr id="5" name="Footer Placeholder 4">
            <a:extLst>
              <a:ext uri="{FF2B5EF4-FFF2-40B4-BE49-F238E27FC236}">
                <a16:creationId xmlns:a16="http://schemas.microsoft.com/office/drawing/2014/main" id="{07E857C0-DF43-DC47-BD45-3AEE1A5F42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9BBB7F8-C523-2249-95A6-3AF64F9CA7DC}"/>
              </a:ext>
            </a:extLst>
          </p:cNvPr>
          <p:cNvSpPr>
            <a:spLocks noGrp="1"/>
          </p:cNvSpPr>
          <p:nvPr>
            <p:ph type="sldNum" sz="quarter" idx="12"/>
          </p:nvPr>
        </p:nvSpPr>
        <p:spPr>
          <a:xfrm>
            <a:off x="8610600" y="6356350"/>
            <a:ext cx="2743200" cy="365125"/>
          </a:xfrm>
          <a:prstGeom prst="rect">
            <a:avLst/>
          </a:prstGeom>
        </p:spPr>
        <p:txBody>
          <a:bodyPr/>
          <a:lstStyle/>
          <a:p>
            <a:fld id="{193DA7E6-8DFE-4973-8D56-7D7DE6A18C88}" type="slidenum">
              <a:rPr lang="en-US" smtClean="0"/>
              <a:t>‹#›</a:t>
            </a:fld>
            <a:endParaRPr lang="en-US"/>
          </a:p>
        </p:txBody>
      </p:sp>
      <p:grpSp>
        <p:nvGrpSpPr>
          <p:cNvPr id="7" name="Group 6">
            <a:extLst>
              <a:ext uri="{FF2B5EF4-FFF2-40B4-BE49-F238E27FC236}">
                <a16:creationId xmlns:a16="http://schemas.microsoft.com/office/drawing/2014/main" id="{64266FA4-7613-894D-9221-A458AC357568}"/>
              </a:ext>
            </a:extLst>
          </p:cNvPr>
          <p:cNvGrpSpPr/>
          <p:nvPr/>
        </p:nvGrpSpPr>
        <p:grpSpPr>
          <a:xfrm>
            <a:off x="-9332" y="-79240"/>
            <a:ext cx="12210664" cy="8118357"/>
            <a:chOff x="9369" y="-39095"/>
            <a:chExt cx="12261503" cy="8038340"/>
          </a:xfrm>
        </p:grpSpPr>
        <p:pic>
          <p:nvPicPr>
            <p:cNvPr id="8" name="Picture 7" descr="A picture containing outdoor, sky&#10;&#10;Description automatically generated">
              <a:extLst>
                <a:ext uri="{FF2B5EF4-FFF2-40B4-BE49-F238E27FC236}">
                  <a16:creationId xmlns:a16="http://schemas.microsoft.com/office/drawing/2014/main" id="{BB2A36A4-59A4-7D48-9A2D-27A279CB85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9" y="-39095"/>
              <a:ext cx="12252133" cy="6897095"/>
            </a:xfrm>
            <a:prstGeom prst="rect">
              <a:avLst/>
            </a:prstGeom>
          </p:spPr>
        </p:pic>
        <p:pic>
          <p:nvPicPr>
            <p:cNvPr id="9" name="Picture 8">
              <a:extLst>
                <a:ext uri="{FF2B5EF4-FFF2-40B4-BE49-F238E27FC236}">
                  <a16:creationId xmlns:a16="http://schemas.microsoft.com/office/drawing/2014/main" id="{0AE0DCA5-AE84-9445-B108-ABEAEA4719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9" y="851996"/>
              <a:ext cx="12261503" cy="7147249"/>
            </a:xfrm>
            <a:prstGeom prst="rect">
              <a:avLst/>
            </a:prstGeom>
          </p:spPr>
        </p:pic>
      </p:grpSp>
      <p:sp>
        <p:nvSpPr>
          <p:cNvPr id="10" name="TextBox 9">
            <a:extLst>
              <a:ext uri="{FF2B5EF4-FFF2-40B4-BE49-F238E27FC236}">
                <a16:creationId xmlns:a16="http://schemas.microsoft.com/office/drawing/2014/main" id="{7B500386-AA81-AD44-9836-4A292333177C}"/>
              </a:ext>
            </a:extLst>
          </p:cNvPr>
          <p:cNvSpPr txBox="1"/>
          <p:nvPr/>
        </p:nvSpPr>
        <p:spPr>
          <a:xfrm>
            <a:off x="251670" y="679508"/>
            <a:ext cx="11685864" cy="1446550"/>
          </a:xfrm>
          <a:prstGeom prst="rect">
            <a:avLst/>
          </a:prstGeom>
          <a:noFill/>
        </p:spPr>
        <p:txBody>
          <a:bodyPr wrap="square" rtlCol="0">
            <a:spAutoFit/>
          </a:bodyPr>
          <a:lstStyle/>
          <a:p>
            <a:r>
              <a:rPr lang="en-US" sz="8800" dirty="0"/>
              <a:t>Presentation Title</a:t>
            </a:r>
          </a:p>
        </p:txBody>
      </p:sp>
      <p:sp>
        <p:nvSpPr>
          <p:cNvPr id="11" name="TextBox 10">
            <a:extLst>
              <a:ext uri="{FF2B5EF4-FFF2-40B4-BE49-F238E27FC236}">
                <a16:creationId xmlns:a16="http://schemas.microsoft.com/office/drawing/2014/main" id="{64740259-B160-4748-8DE3-1B921ACB7E0A}"/>
              </a:ext>
            </a:extLst>
          </p:cNvPr>
          <p:cNvSpPr txBox="1"/>
          <p:nvPr/>
        </p:nvSpPr>
        <p:spPr>
          <a:xfrm>
            <a:off x="3414806" y="1940718"/>
            <a:ext cx="8541391" cy="923330"/>
          </a:xfrm>
          <a:prstGeom prst="rect">
            <a:avLst/>
          </a:prstGeom>
          <a:noFill/>
        </p:spPr>
        <p:txBody>
          <a:bodyPr wrap="square" rtlCol="0">
            <a:spAutoFit/>
          </a:bodyPr>
          <a:lstStyle/>
          <a:p>
            <a:r>
              <a:rPr lang="en-US" sz="5400" dirty="0">
                <a:solidFill>
                  <a:schemeClr val="tx1">
                    <a:lumMod val="50000"/>
                    <a:lumOff val="50000"/>
                  </a:schemeClr>
                </a:solidFill>
              </a:rPr>
              <a:t>Presenter’s Name</a:t>
            </a:r>
          </a:p>
        </p:txBody>
      </p:sp>
    </p:spTree>
    <p:extLst>
      <p:ext uri="{BB962C8B-B14F-4D97-AF65-F5344CB8AC3E}">
        <p14:creationId xmlns:p14="http://schemas.microsoft.com/office/powerpoint/2010/main" val="41815229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936D-72F0-384B-A472-C6E13E082883}"/>
              </a:ext>
            </a:extLst>
          </p:cNvPr>
          <p:cNvSpPr>
            <a:spLocks noGrp="1"/>
          </p:cNvSpPr>
          <p:nvPr>
            <p:ph type="title"/>
          </p:nvPr>
        </p:nvSpPr>
        <p:spPr/>
        <p:txBody>
          <a:bodyPr/>
          <a:lstStyle/>
          <a:p>
            <a:r>
              <a:rPr lang="en-US"/>
              <a:t>Click to edit Master title style</a:t>
            </a:r>
          </a:p>
        </p:txBody>
      </p:sp>
      <p:pic>
        <p:nvPicPr>
          <p:cNvPr id="6" name="Picture 5" descr="A close up of a logo&#10;&#10;Description automatically generated">
            <a:extLst>
              <a:ext uri="{FF2B5EF4-FFF2-40B4-BE49-F238E27FC236}">
                <a16:creationId xmlns:a16="http://schemas.microsoft.com/office/drawing/2014/main" id="{FB869EC8-A9B3-A745-BFF0-F6B492234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158"/>
            <a:ext cx="12192000" cy="7149115"/>
          </a:xfrm>
          <a:prstGeom prst="rect">
            <a:avLst/>
          </a:prstGeom>
        </p:spPr>
      </p:pic>
    </p:spTree>
    <p:extLst>
      <p:ext uri="{BB962C8B-B14F-4D97-AF65-F5344CB8AC3E}">
        <p14:creationId xmlns:p14="http://schemas.microsoft.com/office/powerpoint/2010/main" val="19594226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5213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27CDF-0629-2E42-B362-83CDE85287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896E08-DD3A-744F-87E7-946FC8AB85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F9C340-65AF-C242-84D1-9A964FF10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027060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20574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910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CE7E71C6-7E27-6943-978C-DEC500024323}"/>
              </a:ext>
            </a:extLst>
          </p:cNvPr>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p>
        </p:txBody>
      </p:sp>
      <p:sp>
        <p:nvSpPr>
          <p:cNvPr id="6" name="Rectangle 10">
            <a:extLst>
              <a:ext uri="{FF2B5EF4-FFF2-40B4-BE49-F238E27FC236}">
                <a16:creationId xmlns:a16="http://schemas.microsoft.com/office/drawing/2014/main" id="{7EB05CA2-E7D3-E448-B43C-A63D6AE82395}"/>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16B5B4B8-B5CC-CE45-A687-F9AF7ED0C754}"/>
              </a:ext>
            </a:extLst>
          </p:cNvPr>
          <p:cNvSpPr>
            <a:spLocks noGrp="1" noChangeArrowheads="1"/>
          </p:cNvSpPr>
          <p:nvPr>
            <p:ph type="sldNum" sz="quarter" idx="12"/>
          </p:nvPr>
        </p:nvSpPr>
        <p:spPr/>
        <p:txBody>
          <a:bodyPr/>
          <a:lstStyle>
            <a:lvl1pPr>
              <a:defRPr/>
            </a:lvl1pPr>
          </a:lstStyle>
          <a:p>
            <a:pPr>
              <a:defRPr/>
            </a:pPr>
            <a:fld id="{43B56A99-5681-5243-8314-6FAB5A6D0141}" type="slidenum">
              <a:rPr lang="en-US" altLang="en-US"/>
              <a:pPr>
                <a:defRPr/>
              </a:pPr>
              <a:t>‹#›</a:t>
            </a:fld>
            <a:endParaRPr lang="en-US" altLang="en-US"/>
          </a:p>
        </p:txBody>
      </p:sp>
    </p:spTree>
    <p:extLst>
      <p:ext uri="{BB962C8B-B14F-4D97-AF65-F5344CB8AC3E}">
        <p14:creationId xmlns:p14="http://schemas.microsoft.com/office/powerpoint/2010/main" val="12480825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7569-D944-411A-A91D-5DF10E2A7F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7D7577-07D1-4B49-80CB-2F56FC2CD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226BD8-28E5-4E8A-B73F-825139320A4B}"/>
              </a:ext>
            </a:extLst>
          </p:cNvPr>
          <p:cNvSpPr>
            <a:spLocks noGrp="1"/>
          </p:cNvSpPr>
          <p:nvPr>
            <p:ph type="dt" sz="half" idx="10"/>
          </p:nvPr>
        </p:nvSpPr>
        <p:spPr/>
        <p:txBody>
          <a:bodyPr/>
          <a:lstStyle/>
          <a:p>
            <a:fld id="{F8481F62-4586-4FFC-A15B-AFBB65CE8CFB}" type="datetimeFigureOut">
              <a:rPr lang="en-US" smtClean="0"/>
              <a:t>11/2/20</a:t>
            </a:fld>
            <a:endParaRPr lang="en-US"/>
          </a:p>
        </p:txBody>
      </p:sp>
      <p:sp>
        <p:nvSpPr>
          <p:cNvPr id="5" name="Footer Placeholder 4">
            <a:extLst>
              <a:ext uri="{FF2B5EF4-FFF2-40B4-BE49-F238E27FC236}">
                <a16:creationId xmlns:a16="http://schemas.microsoft.com/office/drawing/2014/main" id="{F4CC8FB2-E638-4BAC-B625-D850D1D89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BE45B-0F49-4E18-BA6B-E4383132463F}"/>
              </a:ext>
            </a:extLst>
          </p:cNvPr>
          <p:cNvSpPr>
            <a:spLocks noGrp="1"/>
          </p:cNvSpPr>
          <p:nvPr>
            <p:ph type="sldNum" sz="quarter" idx="12"/>
          </p:nvPr>
        </p:nvSpPr>
        <p:spPr/>
        <p:txBody>
          <a:bodyPr/>
          <a:lstStyle/>
          <a:p>
            <a:fld id="{193DA7E6-8DFE-4973-8D56-7D7DE6A18C88}" type="slidenum">
              <a:rPr lang="en-US" smtClean="0"/>
              <a:t>‹#›</a:t>
            </a:fld>
            <a:endParaRPr lang="en-US"/>
          </a:p>
        </p:txBody>
      </p:sp>
    </p:spTree>
    <p:extLst>
      <p:ext uri="{BB962C8B-B14F-4D97-AF65-F5344CB8AC3E}">
        <p14:creationId xmlns:p14="http://schemas.microsoft.com/office/powerpoint/2010/main" val="19215430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481EF-C0FC-429E-9435-1355122ED6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833945-8505-40C2-A3A1-ACB5DE324B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016BD8-41B7-4FC6-B29D-2BA7E1201567}"/>
              </a:ext>
            </a:extLst>
          </p:cNvPr>
          <p:cNvSpPr>
            <a:spLocks noGrp="1"/>
          </p:cNvSpPr>
          <p:nvPr>
            <p:ph type="dt" sz="half" idx="10"/>
          </p:nvPr>
        </p:nvSpPr>
        <p:spPr/>
        <p:txBody>
          <a:bodyPr/>
          <a:lstStyle/>
          <a:p>
            <a:fld id="{F8481F62-4586-4FFC-A15B-AFBB65CE8CFB}" type="datetimeFigureOut">
              <a:rPr lang="en-US" smtClean="0"/>
              <a:t>11/2/20</a:t>
            </a:fld>
            <a:endParaRPr lang="en-US"/>
          </a:p>
        </p:txBody>
      </p:sp>
      <p:sp>
        <p:nvSpPr>
          <p:cNvPr id="5" name="Footer Placeholder 4">
            <a:extLst>
              <a:ext uri="{FF2B5EF4-FFF2-40B4-BE49-F238E27FC236}">
                <a16:creationId xmlns:a16="http://schemas.microsoft.com/office/drawing/2014/main" id="{A6098AEA-5643-4819-B6A8-0B48FBE66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4A70E-628F-45BC-AA8D-21D75EE8C0F6}"/>
              </a:ext>
            </a:extLst>
          </p:cNvPr>
          <p:cNvSpPr>
            <a:spLocks noGrp="1"/>
          </p:cNvSpPr>
          <p:nvPr>
            <p:ph type="sldNum" sz="quarter" idx="12"/>
          </p:nvPr>
        </p:nvSpPr>
        <p:spPr/>
        <p:txBody>
          <a:bodyPr/>
          <a:lstStyle/>
          <a:p>
            <a:fld id="{193DA7E6-8DFE-4973-8D56-7D7DE6A18C88}" type="slidenum">
              <a:rPr lang="en-US" smtClean="0"/>
              <a:t>‹#›</a:t>
            </a:fld>
            <a:endParaRPr lang="en-US"/>
          </a:p>
        </p:txBody>
      </p:sp>
    </p:spTree>
    <p:extLst>
      <p:ext uri="{BB962C8B-B14F-4D97-AF65-F5344CB8AC3E}">
        <p14:creationId xmlns:p14="http://schemas.microsoft.com/office/powerpoint/2010/main" val="30621062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2057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057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56CE5DC6-94F6-FE47-A107-F0809638FD65}"/>
              </a:ext>
            </a:extLst>
          </p:cNvPr>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p>
        </p:txBody>
      </p:sp>
      <p:sp>
        <p:nvSpPr>
          <p:cNvPr id="6" name="Rectangle 10">
            <a:extLst>
              <a:ext uri="{FF2B5EF4-FFF2-40B4-BE49-F238E27FC236}">
                <a16:creationId xmlns:a16="http://schemas.microsoft.com/office/drawing/2014/main" id="{98AF8D3C-797F-514A-9B5A-2398BE1CCABA}"/>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770F3B7D-E2B4-A248-99C9-CE6B18AEA8F1}"/>
              </a:ext>
            </a:extLst>
          </p:cNvPr>
          <p:cNvSpPr>
            <a:spLocks noGrp="1" noChangeArrowheads="1"/>
          </p:cNvSpPr>
          <p:nvPr>
            <p:ph type="sldNum" sz="quarter" idx="12"/>
          </p:nvPr>
        </p:nvSpPr>
        <p:spPr/>
        <p:txBody>
          <a:bodyPr/>
          <a:lstStyle>
            <a:lvl1pPr>
              <a:defRPr/>
            </a:lvl1pPr>
          </a:lstStyle>
          <a:p>
            <a:pPr>
              <a:defRPr/>
            </a:pPr>
            <a:fld id="{E9E149A1-B749-4148-9CC5-3575BA34EEC3}" type="slidenum">
              <a:rPr lang="en-US" altLang="en-US"/>
              <a:pPr>
                <a:defRPr/>
              </a:pPr>
              <a:t>‹#›</a:t>
            </a:fld>
            <a:endParaRPr lang="en-US" altLang="en-US"/>
          </a:p>
        </p:txBody>
      </p:sp>
    </p:spTree>
    <p:extLst>
      <p:ext uri="{BB962C8B-B14F-4D97-AF65-F5344CB8AC3E}">
        <p14:creationId xmlns:p14="http://schemas.microsoft.com/office/powerpoint/2010/main" val="21314038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EFB4F-2231-4467-B8C0-027162DDD0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1DAD8B-58F1-4EDE-B81C-1ABC6D8D11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7CB304-3F91-4E78-8071-975D243F3C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880B81-EFE4-4CCF-B789-799B8B5B6E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2CADCC-41A2-42DD-B849-21185D6CA6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DB3D64-6EA8-4B54-9834-6058ECD12F82}"/>
              </a:ext>
            </a:extLst>
          </p:cNvPr>
          <p:cNvSpPr>
            <a:spLocks noGrp="1"/>
          </p:cNvSpPr>
          <p:nvPr>
            <p:ph type="dt" sz="half" idx="10"/>
          </p:nvPr>
        </p:nvSpPr>
        <p:spPr/>
        <p:txBody>
          <a:bodyPr/>
          <a:lstStyle/>
          <a:p>
            <a:fld id="{F8481F62-4586-4FFC-A15B-AFBB65CE8CFB}" type="datetimeFigureOut">
              <a:rPr lang="en-US" smtClean="0"/>
              <a:t>11/2/20</a:t>
            </a:fld>
            <a:endParaRPr lang="en-US"/>
          </a:p>
        </p:txBody>
      </p:sp>
      <p:sp>
        <p:nvSpPr>
          <p:cNvPr id="8" name="Footer Placeholder 7">
            <a:extLst>
              <a:ext uri="{FF2B5EF4-FFF2-40B4-BE49-F238E27FC236}">
                <a16:creationId xmlns:a16="http://schemas.microsoft.com/office/drawing/2014/main" id="{9DE66F5A-3535-4791-AA41-D29E581A8C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675A9C-6A5F-4975-835B-C4BED6D2F65C}"/>
              </a:ext>
            </a:extLst>
          </p:cNvPr>
          <p:cNvSpPr>
            <a:spLocks noGrp="1"/>
          </p:cNvSpPr>
          <p:nvPr>
            <p:ph type="sldNum" sz="quarter" idx="12"/>
          </p:nvPr>
        </p:nvSpPr>
        <p:spPr/>
        <p:txBody>
          <a:bodyPr/>
          <a:lstStyle/>
          <a:p>
            <a:fld id="{193DA7E6-8DFE-4973-8D56-7D7DE6A18C88}" type="slidenum">
              <a:rPr lang="en-US" smtClean="0"/>
              <a:t>‹#›</a:t>
            </a:fld>
            <a:endParaRPr lang="en-US"/>
          </a:p>
        </p:txBody>
      </p:sp>
    </p:spTree>
    <p:extLst>
      <p:ext uri="{BB962C8B-B14F-4D97-AF65-F5344CB8AC3E}">
        <p14:creationId xmlns:p14="http://schemas.microsoft.com/office/powerpoint/2010/main" val="42821113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2057400"/>
            <a:ext cx="10363200" cy="4114800"/>
          </a:xfrm>
        </p:spPr>
        <p:txBody>
          <a:bodyPr rtlCol="0">
            <a:normAutofit/>
          </a:bodyPr>
          <a:lstStyle/>
          <a:p>
            <a:pPr lvl="0"/>
            <a:endParaRPr lang="en-US" noProof="0"/>
          </a:p>
        </p:txBody>
      </p:sp>
      <p:sp>
        <p:nvSpPr>
          <p:cNvPr id="4" name="Rectangle 9">
            <a:extLst>
              <a:ext uri="{FF2B5EF4-FFF2-40B4-BE49-F238E27FC236}">
                <a16:creationId xmlns:a16="http://schemas.microsoft.com/office/drawing/2014/main" id="{504BA916-BABD-CB40-975E-EC2EE0A0A79E}"/>
              </a:ext>
            </a:extLst>
          </p:cNvPr>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p>
        </p:txBody>
      </p:sp>
      <p:sp>
        <p:nvSpPr>
          <p:cNvPr id="5" name="Rectangle 10">
            <a:extLst>
              <a:ext uri="{FF2B5EF4-FFF2-40B4-BE49-F238E27FC236}">
                <a16:creationId xmlns:a16="http://schemas.microsoft.com/office/drawing/2014/main" id="{2EBB1557-C01B-CE49-946C-5C4F016C67A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D288364B-6051-E448-8CA5-06B188220D2F}"/>
              </a:ext>
            </a:extLst>
          </p:cNvPr>
          <p:cNvSpPr>
            <a:spLocks noGrp="1" noChangeArrowheads="1"/>
          </p:cNvSpPr>
          <p:nvPr>
            <p:ph type="sldNum" sz="quarter" idx="12"/>
          </p:nvPr>
        </p:nvSpPr>
        <p:spPr/>
        <p:txBody>
          <a:bodyPr/>
          <a:lstStyle>
            <a:lvl1pPr>
              <a:defRPr/>
            </a:lvl1pPr>
          </a:lstStyle>
          <a:p>
            <a:pPr>
              <a:defRPr/>
            </a:pPr>
            <a:fld id="{2B4A4657-A568-9C46-AE74-3D7453167AE0}" type="slidenum">
              <a:rPr lang="en-US" altLang="en-US"/>
              <a:pPr>
                <a:defRPr/>
              </a:pPr>
              <a:t>‹#›</a:t>
            </a:fld>
            <a:endParaRPr lang="en-US" altLang="en-US"/>
          </a:p>
        </p:txBody>
      </p:sp>
    </p:spTree>
    <p:extLst>
      <p:ext uri="{BB962C8B-B14F-4D97-AF65-F5344CB8AC3E}">
        <p14:creationId xmlns:p14="http://schemas.microsoft.com/office/powerpoint/2010/main" val="1298222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11/2/20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568819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CFEF5672-DA85-8E40-A920-5F9482B35D76}"/>
              </a:ext>
            </a:extLst>
          </p:cNvPr>
          <p:cNvSpPr>
            <a:spLocks noGrp="1"/>
          </p:cNvSpPr>
          <p:nvPr>
            <p:ph type="dt" sz="half" idx="10"/>
          </p:nvPr>
        </p:nvSpPr>
        <p:spPr/>
        <p:txBody>
          <a:bodyPr/>
          <a:lstStyle>
            <a:lvl1pPr>
              <a:defRPr/>
            </a:lvl1pPr>
          </a:lstStyle>
          <a:p>
            <a:pPr>
              <a:defRPr/>
            </a:pPr>
            <a:fld id="{C4A56442-D6C5-6C48-A9DD-6FAE6DF1A6BC}" type="datetimeFigureOut">
              <a:rPr lang="en-US" altLang="en-US"/>
              <a:pPr>
                <a:defRPr/>
              </a:pPr>
              <a:t>11/2/20</a:t>
            </a:fld>
            <a:endParaRPr lang="en-US" altLang="en-US"/>
          </a:p>
        </p:txBody>
      </p:sp>
      <p:sp>
        <p:nvSpPr>
          <p:cNvPr id="7" name="Footer Placeholder 4">
            <a:extLst>
              <a:ext uri="{FF2B5EF4-FFF2-40B4-BE49-F238E27FC236}">
                <a16:creationId xmlns:a16="http://schemas.microsoft.com/office/drawing/2014/main" id="{3E727EDA-A49B-CC48-A611-765B6FBEB3E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2FEEA107-1222-4E41-B6CE-EE0026A0D735}"/>
              </a:ext>
            </a:extLst>
          </p:cNvPr>
          <p:cNvSpPr>
            <a:spLocks noGrp="1"/>
          </p:cNvSpPr>
          <p:nvPr>
            <p:ph type="sldNum" sz="quarter" idx="12"/>
          </p:nvPr>
        </p:nvSpPr>
        <p:spPr/>
        <p:txBody>
          <a:bodyPr/>
          <a:lstStyle>
            <a:lvl1pPr>
              <a:defRPr/>
            </a:lvl1pPr>
          </a:lstStyle>
          <a:p>
            <a:pPr>
              <a:defRPr/>
            </a:pPr>
            <a:fld id="{49979547-2BFB-5F4B-A632-E8247D906CA1}" type="slidenum">
              <a:rPr lang="en-US" altLang="en-US"/>
              <a:pPr>
                <a:defRPr/>
              </a:pPr>
              <a:t>‹#›</a:t>
            </a:fld>
            <a:endParaRPr lang="en-US" altLang="en-US"/>
          </a:p>
        </p:txBody>
      </p:sp>
    </p:spTree>
    <p:extLst>
      <p:ext uri="{BB962C8B-B14F-4D97-AF65-F5344CB8AC3E}">
        <p14:creationId xmlns:p14="http://schemas.microsoft.com/office/powerpoint/2010/main" val="840669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11/2/20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23814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11/2/20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19531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11/2/20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12065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11/2/20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195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8.xml"/><Relationship Id="rId7" Type="http://schemas.openxmlformats.org/officeDocument/2006/relationships/image" Target="../media/image2.jp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3.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1.png"/><Relationship Id="rId5" Type="http://schemas.openxmlformats.org/officeDocument/2006/relationships/slideLayout" Target="../slideLayouts/slideLayout35.xml"/><Relationship Id="rId10"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2.jp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11/2/20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60904525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7" r:id="rId6"/>
    <p:sldLayoutId id="2147483752" r:id="rId7"/>
    <p:sldLayoutId id="2147483753" r:id="rId8"/>
    <p:sldLayoutId id="2147483754" r:id="rId9"/>
    <p:sldLayoutId id="2147483756" r:id="rId10"/>
    <p:sldLayoutId id="2147483755" r:id="rId11"/>
    <p:sldLayoutId id="21474837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654AA4-1C50-BD4F-A784-F78AA5549C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382075-C1F0-704A-95A9-1105238583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close up of a logo&#10;&#10;Description automatically generated">
            <a:extLst>
              <a:ext uri="{FF2B5EF4-FFF2-40B4-BE49-F238E27FC236}">
                <a16:creationId xmlns:a16="http://schemas.microsoft.com/office/drawing/2014/main" id="{3AF1A0F3-C9F3-8F4D-B1CE-A65D6BB5EA4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444" y="0"/>
            <a:ext cx="12264887" cy="7149115"/>
          </a:xfrm>
          <a:prstGeom prst="rect">
            <a:avLst/>
          </a:prstGeom>
        </p:spPr>
      </p:pic>
    </p:spTree>
    <p:extLst>
      <p:ext uri="{BB962C8B-B14F-4D97-AF65-F5344CB8AC3E}">
        <p14:creationId xmlns:p14="http://schemas.microsoft.com/office/powerpoint/2010/main" val="188734367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4DB82-C80D-A444-A4B3-3D2F6267CD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grpSp>
        <p:nvGrpSpPr>
          <p:cNvPr id="7" name="Group 6">
            <a:extLst>
              <a:ext uri="{FF2B5EF4-FFF2-40B4-BE49-F238E27FC236}">
                <a16:creationId xmlns:a16="http://schemas.microsoft.com/office/drawing/2014/main" id="{4214CB5C-192B-0148-82E9-4D31DD1FA7FC}"/>
              </a:ext>
            </a:extLst>
          </p:cNvPr>
          <p:cNvGrpSpPr/>
          <p:nvPr/>
        </p:nvGrpSpPr>
        <p:grpSpPr>
          <a:xfrm>
            <a:off x="-18624" y="0"/>
            <a:ext cx="12229287" cy="8468636"/>
            <a:chOff x="-18663" y="-397477"/>
            <a:chExt cx="12280204" cy="8385166"/>
          </a:xfrm>
        </p:grpSpPr>
        <p:pic>
          <p:nvPicPr>
            <p:cNvPr id="8" name="Picture 7" descr="A picture containing outdoor, sky&#10;&#10;Description automatically generated">
              <a:extLst>
                <a:ext uri="{FF2B5EF4-FFF2-40B4-BE49-F238E27FC236}">
                  <a16:creationId xmlns:a16="http://schemas.microsoft.com/office/drawing/2014/main" id="{5E1CAC93-0EE3-6E43-B5CD-135FC7ECED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 y="-397477"/>
              <a:ext cx="12261502" cy="6897095"/>
            </a:xfrm>
            <a:prstGeom prst="rect">
              <a:avLst/>
            </a:prstGeom>
          </p:spPr>
        </p:pic>
        <p:pic>
          <p:nvPicPr>
            <p:cNvPr id="9" name="Picture 8">
              <a:extLst>
                <a:ext uri="{FF2B5EF4-FFF2-40B4-BE49-F238E27FC236}">
                  <a16:creationId xmlns:a16="http://schemas.microsoft.com/office/drawing/2014/main" id="{4AB48D1A-8688-6845-9C7B-5DF132F61B1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8663" y="840440"/>
              <a:ext cx="12261503" cy="7147249"/>
            </a:xfrm>
            <a:prstGeom prst="rect">
              <a:avLst/>
            </a:prstGeom>
          </p:spPr>
        </p:pic>
      </p:grpSp>
      <p:sp>
        <p:nvSpPr>
          <p:cNvPr id="3" name="Text Placeholder 2">
            <a:extLst>
              <a:ext uri="{FF2B5EF4-FFF2-40B4-BE49-F238E27FC236}">
                <a16:creationId xmlns:a16="http://schemas.microsoft.com/office/drawing/2014/main" id="{F54CB1FD-9888-674F-A89F-76C0BD454B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256099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654AA4-1C50-BD4F-A784-F78AA5549C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382075-C1F0-704A-95A9-1105238583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close up of a logo&#10;&#10;Description automatically generated">
            <a:extLst>
              <a:ext uri="{FF2B5EF4-FFF2-40B4-BE49-F238E27FC236}">
                <a16:creationId xmlns:a16="http://schemas.microsoft.com/office/drawing/2014/main" id="{3AF1A0F3-C9F3-8F4D-B1CE-A65D6BB5EA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444" y="0"/>
            <a:ext cx="12264887" cy="7149115"/>
          </a:xfrm>
          <a:prstGeom prst="rect">
            <a:avLst/>
          </a:prstGeom>
        </p:spPr>
      </p:pic>
    </p:spTree>
    <p:extLst>
      <p:ext uri="{BB962C8B-B14F-4D97-AF65-F5344CB8AC3E}">
        <p14:creationId xmlns:p14="http://schemas.microsoft.com/office/powerpoint/2010/main" val="1533134052"/>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4DB82-C80D-A444-A4B3-3D2F6267CD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grpSp>
        <p:nvGrpSpPr>
          <p:cNvPr id="7" name="Group 6">
            <a:extLst>
              <a:ext uri="{FF2B5EF4-FFF2-40B4-BE49-F238E27FC236}">
                <a16:creationId xmlns:a16="http://schemas.microsoft.com/office/drawing/2014/main" id="{4214CB5C-192B-0148-82E9-4D31DD1FA7FC}"/>
              </a:ext>
            </a:extLst>
          </p:cNvPr>
          <p:cNvGrpSpPr/>
          <p:nvPr/>
        </p:nvGrpSpPr>
        <p:grpSpPr>
          <a:xfrm>
            <a:off x="-18624" y="0"/>
            <a:ext cx="12229287" cy="8468636"/>
            <a:chOff x="-18663" y="-397477"/>
            <a:chExt cx="12280204" cy="8385166"/>
          </a:xfrm>
        </p:grpSpPr>
        <p:pic>
          <p:nvPicPr>
            <p:cNvPr id="8" name="Picture 7" descr="A picture containing outdoor, sky&#10;&#10;Description automatically generated">
              <a:extLst>
                <a:ext uri="{FF2B5EF4-FFF2-40B4-BE49-F238E27FC236}">
                  <a16:creationId xmlns:a16="http://schemas.microsoft.com/office/drawing/2014/main" id="{5E1CAC93-0EE3-6E43-B5CD-135FC7ECED2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 y="-397477"/>
              <a:ext cx="12261502" cy="6897095"/>
            </a:xfrm>
            <a:prstGeom prst="rect">
              <a:avLst/>
            </a:prstGeom>
          </p:spPr>
        </p:pic>
        <p:pic>
          <p:nvPicPr>
            <p:cNvPr id="9" name="Picture 8">
              <a:extLst>
                <a:ext uri="{FF2B5EF4-FFF2-40B4-BE49-F238E27FC236}">
                  <a16:creationId xmlns:a16="http://schemas.microsoft.com/office/drawing/2014/main" id="{4AB48D1A-8688-6845-9C7B-5DF132F61B1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663" y="840440"/>
              <a:ext cx="12261503" cy="7147249"/>
            </a:xfrm>
            <a:prstGeom prst="rect">
              <a:avLst/>
            </a:prstGeom>
          </p:spPr>
        </p:pic>
      </p:grpSp>
      <p:sp>
        <p:nvSpPr>
          <p:cNvPr id="3" name="Text Placeholder 2">
            <a:extLst>
              <a:ext uri="{FF2B5EF4-FFF2-40B4-BE49-F238E27FC236}">
                <a16:creationId xmlns:a16="http://schemas.microsoft.com/office/drawing/2014/main" id="{F54CB1FD-9888-674F-A89F-76C0BD454B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261777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nglo-celtic-connections.blogspot.com/2015/12/opl-presentation-exploring-your-family.html" TargetMode="External"/><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Child%20Trauma%20Treatments.pptx"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3.xml"/><Relationship Id="rId1" Type="http://schemas.openxmlformats.org/officeDocument/2006/relationships/tags" Target="../tags/tag1.xml"/><Relationship Id="rId5" Type="http://schemas.openxmlformats.org/officeDocument/2006/relationships/image" Target="../media/image10.jpg"/><Relationship Id="rId4" Type="http://schemas.openxmlformats.org/officeDocument/2006/relationships/hyperlink" Target="Protective%20Family%20Coping%20Resources%20(SFCR).ppt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www.sfcresources.org/"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thefittcenter.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C932E85-C3FE-4167-A13B-62AFCDBDDB35}"/>
              </a:ext>
            </a:extLst>
          </p:cNvPr>
          <p:cNvPicPr>
            <a:picLocks noChangeAspect="1"/>
          </p:cNvPicPr>
          <p:nvPr/>
        </p:nvPicPr>
        <p:blipFill rotWithShape="1">
          <a:blip r:embed="rId3"/>
          <a:srcRect t="6639"/>
          <a:stretch/>
        </p:blipFill>
        <p:spPr>
          <a:xfrm>
            <a:off x="-4" y="0"/>
            <a:ext cx="12191981"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6889A9-215F-1E41-A6CB-3E3586A411F1}"/>
              </a:ext>
            </a:extLst>
          </p:cNvPr>
          <p:cNvSpPr>
            <a:spLocks noGrp="1"/>
          </p:cNvSpPr>
          <p:nvPr>
            <p:ph type="ctrTitle"/>
          </p:nvPr>
        </p:nvSpPr>
        <p:spPr>
          <a:xfrm>
            <a:off x="404553" y="3091928"/>
            <a:ext cx="9078562" cy="2387600"/>
          </a:xfrm>
        </p:spPr>
        <p:txBody>
          <a:bodyPr>
            <a:normAutofit/>
          </a:bodyPr>
          <a:lstStyle/>
          <a:p>
            <a:r>
              <a:rPr lang="en-US" sz="4600" dirty="0"/>
              <a:t>Counseling Families through Covid-19 Environment</a:t>
            </a:r>
            <a:br>
              <a:rPr lang="en-US" sz="4600" dirty="0"/>
            </a:br>
            <a:endParaRPr lang="en-US" sz="4600" dirty="0"/>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22C63BC-BAB9-9742-B8DA-AA45F4C15517}"/>
              </a:ext>
            </a:extLst>
          </p:cNvPr>
          <p:cNvSpPr>
            <a:spLocks noGrp="1"/>
          </p:cNvSpPr>
          <p:nvPr>
            <p:ph type="subTitle" idx="1"/>
          </p:nvPr>
        </p:nvSpPr>
        <p:spPr>
          <a:xfrm>
            <a:off x="404553" y="5624945"/>
            <a:ext cx="9078562" cy="592975"/>
          </a:xfrm>
        </p:spPr>
        <p:txBody>
          <a:bodyPr anchor="ctr">
            <a:noAutofit/>
          </a:bodyPr>
          <a:lstStyle/>
          <a:p>
            <a:pPr>
              <a:lnSpc>
                <a:spcPct val="100000"/>
              </a:lnSpc>
            </a:pPr>
            <a:r>
              <a:rPr lang="en-US" sz="2400" dirty="0"/>
              <a:t>Laurel Kiser, SFCR Developer and PI, FITT Center</a:t>
            </a:r>
          </a:p>
        </p:txBody>
      </p:sp>
    </p:spTree>
    <p:extLst>
      <p:ext uri="{BB962C8B-B14F-4D97-AF65-F5344CB8AC3E}">
        <p14:creationId xmlns:p14="http://schemas.microsoft.com/office/powerpoint/2010/main" val="208213530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249" name="Title 1">
            <a:extLst>
              <a:ext uri="{FF2B5EF4-FFF2-40B4-BE49-F238E27FC236}">
                <a16:creationId xmlns:a16="http://schemas.microsoft.com/office/drawing/2014/main" id="{A29218EC-2B2D-C343-8813-A86EFECFB9C7}"/>
              </a:ext>
            </a:extLst>
          </p:cNvPr>
          <p:cNvSpPr>
            <a:spLocks noGrp="1"/>
          </p:cNvSpPr>
          <p:nvPr>
            <p:ph type="title"/>
          </p:nvPr>
        </p:nvSpPr>
        <p:spPr>
          <a:xfrm>
            <a:off x="621792" y="1161288"/>
            <a:ext cx="3602736" cy="4526280"/>
          </a:xfrm>
        </p:spPr>
        <p:txBody>
          <a:bodyPr>
            <a:normAutofit/>
          </a:bodyPr>
          <a:lstStyle/>
          <a:p>
            <a:r>
              <a:rPr lang="en-US" altLang="en-US" sz="3700">
                <a:ea typeface="ＭＳ Ｐゴシック" panose="020B0600070205080204" pitchFamily="34" charset="-128"/>
              </a:rPr>
              <a:t>Systemic Dysregulations</a:t>
            </a:r>
          </a:p>
        </p:txBody>
      </p:sp>
      <p:sp>
        <p:nvSpPr>
          <p:cNvPr id="77" name="Rectangle 7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250" name="Content Placeholder 2">
            <a:extLst>
              <a:ext uri="{FF2B5EF4-FFF2-40B4-BE49-F238E27FC236}">
                <a16:creationId xmlns:a16="http://schemas.microsoft.com/office/drawing/2014/main" id="{E6608B01-3D97-9544-B94D-7B2AF49C08DD}"/>
              </a:ext>
            </a:extLst>
          </p:cNvPr>
          <p:cNvSpPr>
            <a:spLocks noGrp="1"/>
          </p:cNvSpPr>
          <p:nvPr>
            <p:ph idx="1"/>
          </p:nvPr>
        </p:nvSpPr>
        <p:spPr>
          <a:xfrm>
            <a:off x="5434149" y="932688"/>
            <a:ext cx="5916603" cy="4992624"/>
          </a:xfrm>
        </p:spPr>
        <p:txBody>
          <a:bodyPr anchor="ctr">
            <a:normAutofit/>
          </a:bodyPr>
          <a:lstStyle/>
          <a:p>
            <a:r>
              <a:rPr lang="en-US" altLang="en-US" sz="2000">
                <a:ea typeface="ＭＳ Ｐゴシック" panose="020B0600070205080204" pitchFamily="34" charset="-128"/>
              </a:rPr>
              <a:t>Chronic wear and tear</a:t>
            </a:r>
          </a:p>
          <a:p>
            <a:r>
              <a:rPr lang="en-US" altLang="en-US" sz="2000">
                <a:ea typeface="ＭＳ Ｐゴシック" panose="020B0600070205080204" pitchFamily="34" charset="-128"/>
              </a:rPr>
              <a:t>System no longer efficient at responding to the environment.</a:t>
            </a:r>
          </a:p>
          <a:p>
            <a:r>
              <a:rPr lang="en-US" altLang="en-US" sz="2000">
                <a:ea typeface="ＭＳ Ｐゴシック" panose="020B0600070205080204" pitchFamily="34" charset="-128"/>
              </a:rPr>
              <a:t>Alterations in physiological response within the family context</a:t>
            </a:r>
          </a:p>
          <a:p>
            <a:pPr lvl="1"/>
            <a:r>
              <a:rPr lang="en-US" altLang="en-US" sz="2000">
                <a:ea typeface="ＭＳ Ｐゴシック" panose="020B0600070205080204" pitchFamily="34" charset="-128"/>
              </a:rPr>
              <a:t>Attachment, safety, and stress system dysregulations</a:t>
            </a:r>
          </a:p>
          <a:p>
            <a:pPr lvl="1"/>
            <a:r>
              <a:rPr lang="en-US" altLang="en-US" sz="2000">
                <a:ea typeface="ＭＳ Ｐゴシック" panose="020B0600070205080204" pitchFamily="34" charset="-128"/>
              </a:rPr>
              <a:t>Difficulty modulating negative affect with heightened risk for conflict and violence</a:t>
            </a:r>
          </a:p>
        </p:txBody>
      </p:sp>
    </p:spTree>
    <p:extLst>
      <p:ext uri="{BB962C8B-B14F-4D97-AF65-F5344CB8AC3E}">
        <p14:creationId xmlns:p14="http://schemas.microsoft.com/office/powerpoint/2010/main" val="3554648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nchor="ctr">
            <a:normAutofit/>
          </a:bodyPr>
          <a:lstStyle/>
          <a:p>
            <a:r>
              <a:rPr lang="en-US" dirty="0"/>
              <a:t>Chronic Disruption to Connectedness</a:t>
            </a:r>
          </a:p>
        </p:txBody>
      </p:sp>
      <p:sp>
        <p:nvSpPr>
          <p:cNvPr id="3" name="Content Placeholder 2"/>
          <p:cNvSpPr>
            <a:spLocks noGrp="1"/>
          </p:cNvSpPr>
          <p:nvPr>
            <p:ph sz="half" idx="1"/>
          </p:nvPr>
        </p:nvSpPr>
        <p:spPr>
          <a:xfrm>
            <a:off x="838199" y="2225005"/>
            <a:ext cx="5407855" cy="4351338"/>
          </a:xfrm>
          <a:prstGeom prst="rect">
            <a:avLst/>
          </a:prstGeom>
        </p:spPr>
        <p:txBody>
          <a:bodyPr>
            <a:normAutofit fontScale="92500" lnSpcReduction="20000"/>
          </a:bodyPr>
          <a:lstStyle/>
          <a:p>
            <a:r>
              <a:rPr lang="en-US" dirty="0"/>
              <a:t>Shifts ANS state.</a:t>
            </a:r>
          </a:p>
          <a:p>
            <a:r>
              <a:rPr lang="en-US" dirty="0"/>
              <a:t>Distorts social awareness.</a:t>
            </a:r>
          </a:p>
          <a:p>
            <a:r>
              <a:rPr lang="en-US" dirty="0"/>
              <a:t>Displaces social engagement actions (tend/befriend) with defensive reactions (fight/flight/freeze).</a:t>
            </a:r>
          </a:p>
          <a:p>
            <a:r>
              <a:rPr lang="en-US" dirty="0"/>
              <a:t>Interferes with healthful reciprocal “co-regulation” of state.</a:t>
            </a:r>
          </a:p>
          <a:p>
            <a:pPr marL="0" indent="0" algn="r">
              <a:buNone/>
            </a:pPr>
            <a:r>
              <a:rPr lang="en-US" sz="2000" dirty="0" err="1"/>
              <a:t>Porges</a:t>
            </a:r>
            <a:r>
              <a:rPr lang="en-US" sz="2000" dirty="0"/>
              <a:t>, 2017</a:t>
            </a:r>
          </a:p>
        </p:txBody>
      </p:sp>
      <p:pic>
        <p:nvPicPr>
          <p:cNvPr id="9" name="Picture 8" descr="A picture containing sport, athletic game&#10;&#10;Description automatically generated">
            <a:extLst>
              <a:ext uri="{FF2B5EF4-FFF2-40B4-BE49-F238E27FC236}">
                <a16:creationId xmlns:a16="http://schemas.microsoft.com/office/drawing/2014/main" id="{FA19DAB9-9F2F-5040-B100-BE6952A5B49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38488" y="2475914"/>
            <a:ext cx="4815312" cy="3301928"/>
          </a:xfrm>
          <a:prstGeom prst="rect">
            <a:avLst/>
          </a:prstGeom>
          <a:noFill/>
        </p:spPr>
      </p:pic>
      <p:sp>
        <p:nvSpPr>
          <p:cNvPr id="11" name="TextBox 10">
            <a:extLst>
              <a:ext uri="{FF2B5EF4-FFF2-40B4-BE49-F238E27FC236}">
                <a16:creationId xmlns:a16="http://schemas.microsoft.com/office/drawing/2014/main" id="{2CB4210B-025E-6E49-BFF8-585C56419DDA}"/>
              </a:ext>
            </a:extLst>
          </p:cNvPr>
          <p:cNvSpPr txBox="1"/>
          <p:nvPr/>
        </p:nvSpPr>
        <p:spPr>
          <a:xfrm>
            <a:off x="8913708" y="5577787"/>
            <a:ext cx="244009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anglo-celtic-connections.blogspot.com/2015/12/opl-presentation-exploring-your-family.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884660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46D5A63D-C8C3-AA4B-BD87-8F654BBD5C27}"/>
              </a:ext>
            </a:extLst>
          </p:cNvPr>
          <p:cNvSpPr>
            <a:spLocks noGrp="1"/>
          </p:cNvSpPr>
          <p:nvPr>
            <p:ph type="title"/>
          </p:nvPr>
        </p:nvSpPr>
        <p:spPr/>
        <p:txBody>
          <a:bodyPr/>
          <a:lstStyle/>
          <a:p>
            <a:r>
              <a:rPr lang="en-US" altLang="en-US"/>
              <a:t>Disturbed Relations &amp; Supports</a:t>
            </a:r>
          </a:p>
        </p:txBody>
      </p:sp>
      <p:sp>
        <p:nvSpPr>
          <p:cNvPr id="57346" name="Text Placeholder 1">
            <a:extLst>
              <a:ext uri="{FF2B5EF4-FFF2-40B4-BE49-F238E27FC236}">
                <a16:creationId xmlns:a16="http://schemas.microsoft.com/office/drawing/2014/main" id="{1BCE41B9-92BE-3744-B4BA-7DB1B1C48F1A}"/>
              </a:ext>
            </a:extLst>
          </p:cNvPr>
          <p:cNvSpPr>
            <a:spLocks noGrp="1"/>
          </p:cNvSpPr>
          <p:nvPr>
            <p:ph type="body" idx="1"/>
          </p:nvPr>
        </p:nvSpPr>
        <p:spPr>
          <a:xfrm>
            <a:off x="1981200" y="1848263"/>
            <a:ext cx="2743200" cy="639762"/>
          </a:xfrm>
        </p:spPr>
        <p:txBody>
          <a:bodyPr/>
          <a:lstStyle/>
          <a:p>
            <a:r>
              <a:rPr lang="en-US" altLang="en-US" dirty="0"/>
              <a:t>Intra-familial</a:t>
            </a:r>
          </a:p>
        </p:txBody>
      </p:sp>
      <p:sp>
        <p:nvSpPr>
          <p:cNvPr id="57347" name="Content Placeholder 2">
            <a:extLst>
              <a:ext uri="{FF2B5EF4-FFF2-40B4-BE49-F238E27FC236}">
                <a16:creationId xmlns:a16="http://schemas.microsoft.com/office/drawing/2014/main" id="{ABFDF17A-B83A-5D45-95FF-3BFB8195355B}"/>
              </a:ext>
            </a:extLst>
          </p:cNvPr>
          <p:cNvSpPr>
            <a:spLocks noGrp="1"/>
          </p:cNvSpPr>
          <p:nvPr>
            <p:ph sz="half" idx="2"/>
          </p:nvPr>
        </p:nvSpPr>
        <p:spPr>
          <a:xfrm>
            <a:off x="4800600" y="2434900"/>
            <a:ext cx="2895600" cy="3951287"/>
          </a:xfrm>
        </p:spPr>
        <p:txBody>
          <a:bodyPr/>
          <a:lstStyle/>
          <a:p>
            <a:pPr marL="342900" lvl="2" indent="-342900"/>
            <a:r>
              <a:rPr lang="en-US" altLang="en-US"/>
              <a:t>Mistrust</a:t>
            </a:r>
          </a:p>
          <a:p>
            <a:pPr marL="800100" lvl="3" indent="-342900"/>
            <a:r>
              <a:rPr lang="en-US" altLang="en-US"/>
              <a:t>negative representation of relationships</a:t>
            </a:r>
          </a:p>
          <a:p>
            <a:pPr marL="800100" lvl="3" indent="-342900"/>
            <a:r>
              <a:rPr lang="en-US" altLang="en-US"/>
              <a:t>suspiciousness</a:t>
            </a:r>
          </a:p>
          <a:p>
            <a:pPr marL="342900" lvl="2" indent="-342900"/>
            <a:r>
              <a:rPr lang="en-US" altLang="en-US"/>
              <a:t>Heightened levels of negativity and conflict</a:t>
            </a:r>
          </a:p>
          <a:p>
            <a:pPr marL="342900" lvl="2" indent="-342900"/>
            <a:r>
              <a:rPr lang="en-US" altLang="en-US"/>
              <a:t>Social withdrawal and isolation</a:t>
            </a:r>
          </a:p>
        </p:txBody>
      </p:sp>
      <p:sp>
        <p:nvSpPr>
          <p:cNvPr id="57348" name="Text Placeholder 1">
            <a:extLst>
              <a:ext uri="{FF2B5EF4-FFF2-40B4-BE49-F238E27FC236}">
                <a16:creationId xmlns:a16="http://schemas.microsoft.com/office/drawing/2014/main" id="{C1D8A5CF-F6EE-A84D-B1D2-EE5203AB498E}"/>
              </a:ext>
            </a:extLst>
          </p:cNvPr>
          <p:cNvSpPr>
            <a:spLocks noGrp="1"/>
          </p:cNvSpPr>
          <p:nvPr>
            <p:ph type="body" idx="1"/>
          </p:nvPr>
        </p:nvSpPr>
        <p:spPr>
          <a:xfrm>
            <a:off x="4876800" y="1837151"/>
            <a:ext cx="2743200" cy="639763"/>
          </a:xfrm>
        </p:spPr>
        <p:txBody>
          <a:bodyPr/>
          <a:lstStyle/>
          <a:p>
            <a:r>
              <a:rPr lang="en-US" altLang="en-US" dirty="0"/>
              <a:t>Extra-familial</a:t>
            </a:r>
          </a:p>
        </p:txBody>
      </p:sp>
      <p:sp>
        <p:nvSpPr>
          <p:cNvPr id="57349" name="Text Placeholder 1">
            <a:extLst>
              <a:ext uri="{FF2B5EF4-FFF2-40B4-BE49-F238E27FC236}">
                <a16:creationId xmlns:a16="http://schemas.microsoft.com/office/drawing/2014/main" id="{9B7D4E99-03DD-B546-89E3-79F85A035F74}"/>
              </a:ext>
            </a:extLst>
          </p:cNvPr>
          <p:cNvSpPr>
            <a:spLocks noGrp="1"/>
          </p:cNvSpPr>
          <p:nvPr>
            <p:ph type="body" idx="1"/>
          </p:nvPr>
        </p:nvSpPr>
        <p:spPr>
          <a:xfrm>
            <a:off x="7772400" y="1837151"/>
            <a:ext cx="2743200" cy="639763"/>
          </a:xfrm>
        </p:spPr>
        <p:txBody>
          <a:bodyPr/>
          <a:lstStyle/>
          <a:p>
            <a:r>
              <a:rPr lang="en-US" altLang="en-US" dirty="0"/>
              <a:t>Supports</a:t>
            </a:r>
          </a:p>
        </p:txBody>
      </p:sp>
      <p:sp>
        <p:nvSpPr>
          <p:cNvPr id="57350" name="Content Placeholder 2">
            <a:extLst>
              <a:ext uri="{FF2B5EF4-FFF2-40B4-BE49-F238E27FC236}">
                <a16:creationId xmlns:a16="http://schemas.microsoft.com/office/drawing/2014/main" id="{2FF1A287-9D36-2B4B-A885-39FDAD05840A}"/>
              </a:ext>
            </a:extLst>
          </p:cNvPr>
          <p:cNvSpPr>
            <a:spLocks noGrp="1"/>
          </p:cNvSpPr>
          <p:nvPr>
            <p:ph sz="half" idx="2"/>
          </p:nvPr>
        </p:nvSpPr>
        <p:spPr>
          <a:xfrm>
            <a:off x="1981200" y="2453950"/>
            <a:ext cx="2895600" cy="3951287"/>
          </a:xfrm>
        </p:spPr>
        <p:txBody>
          <a:bodyPr/>
          <a:lstStyle/>
          <a:p>
            <a:pPr marL="342900" lvl="2" indent="-342900"/>
            <a:r>
              <a:rPr lang="en-US" altLang="en-US"/>
              <a:t>Compromised family solidarity</a:t>
            </a:r>
          </a:p>
          <a:p>
            <a:pPr marL="342900" lvl="2" indent="-342900"/>
            <a:r>
              <a:rPr lang="en-US" altLang="en-US"/>
              <a:t>Poor communication channels</a:t>
            </a:r>
          </a:p>
          <a:p>
            <a:pPr marL="342900" lvl="2" indent="-342900"/>
            <a:r>
              <a:rPr lang="en-US" altLang="en-US"/>
              <a:t>Heightened levels of negativity and conflict</a:t>
            </a:r>
          </a:p>
          <a:p>
            <a:pPr marL="342900" lvl="2" indent="-342900"/>
            <a:r>
              <a:rPr lang="en-US" altLang="en-US"/>
              <a:t>Decreased relational security</a:t>
            </a:r>
          </a:p>
          <a:p>
            <a:pPr marL="342900" lvl="2" indent="-342900"/>
            <a:r>
              <a:rPr lang="en-US" altLang="en-US"/>
              <a:t>Family membership transitions or dissolution</a:t>
            </a:r>
          </a:p>
          <a:p>
            <a:endParaRPr lang="en-US" altLang="en-US"/>
          </a:p>
        </p:txBody>
      </p:sp>
      <p:sp>
        <p:nvSpPr>
          <p:cNvPr id="57351" name="Content Placeholder 2">
            <a:extLst>
              <a:ext uri="{FF2B5EF4-FFF2-40B4-BE49-F238E27FC236}">
                <a16:creationId xmlns:a16="http://schemas.microsoft.com/office/drawing/2014/main" id="{25344067-783B-A041-B04F-B51CB001979E}"/>
              </a:ext>
            </a:extLst>
          </p:cNvPr>
          <p:cNvSpPr>
            <a:spLocks noGrp="1"/>
          </p:cNvSpPr>
          <p:nvPr>
            <p:ph sz="half" idx="2"/>
          </p:nvPr>
        </p:nvSpPr>
        <p:spPr>
          <a:xfrm>
            <a:off x="7772400" y="2434900"/>
            <a:ext cx="2895600" cy="3951287"/>
          </a:xfrm>
        </p:spPr>
        <p:txBody>
          <a:bodyPr/>
          <a:lstStyle/>
          <a:p>
            <a:pPr marL="342900" lvl="3" indent="-342900"/>
            <a:r>
              <a:rPr lang="en-US" altLang="en-US"/>
              <a:t>Difficulty identifying resources</a:t>
            </a:r>
          </a:p>
          <a:p>
            <a:pPr marL="342900" lvl="3" indent="-342900"/>
            <a:r>
              <a:rPr lang="en-US" altLang="en-US"/>
              <a:t>Difficulty asking for or accepting support</a:t>
            </a:r>
          </a:p>
          <a:p>
            <a:pPr marL="342900" lvl="3" indent="-342900"/>
            <a:r>
              <a:rPr lang="en-US" altLang="en-US"/>
              <a:t>Compromised and burned out support network</a:t>
            </a:r>
          </a:p>
          <a:p>
            <a:pPr marL="342900" lvl="3" indent="-342900"/>
            <a:r>
              <a:rPr lang="en-US" altLang="en-US"/>
              <a:t>Limited or absent reciprocity</a:t>
            </a:r>
          </a:p>
          <a:p>
            <a:r>
              <a:rPr lang="en-US" altLang="en-US" sz="1800"/>
              <a:t>Avoidance of help-seeking</a:t>
            </a:r>
          </a:p>
          <a:p>
            <a:endParaRPr lang="en-US" altLang="en-US"/>
          </a:p>
        </p:txBody>
      </p:sp>
    </p:spTree>
    <p:extLst>
      <p:ext uri="{BB962C8B-B14F-4D97-AF65-F5344CB8AC3E}">
        <p14:creationId xmlns:p14="http://schemas.microsoft.com/office/powerpoint/2010/main" val="1125480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C45CFC21-0D32-0648-8E82-C588DACD8B89}"/>
              </a:ext>
            </a:extLst>
          </p:cNvPr>
          <p:cNvSpPr>
            <a:spLocks noGrp="1"/>
          </p:cNvSpPr>
          <p:nvPr>
            <p:ph type="title"/>
          </p:nvPr>
        </p:nvSpPr>
        <p:spPr/>
        <p:txBody>
          <a:bodyPr anchor="ctr">
            <a:normAutofit/>
          </a:bodyPr>
          <a:lstStyle/>
          <a:p>
            <a:r>
              <a:rPr lang="en-US" altLang="en-US" dirty="0">
                <a:ea typeface="ＭＳ Ｐゴシック" panose="020B0600070205080204" pitchFamily="34" charset="-128"/>
              </a:rPr>
              <a:t>Altered Schemas*</a:t>
            </a:r>
          </a:p>
        </p:txBody>
      </p:sp>
      <p:sp>
        <p:nvSpPr>
          <p:cNvPr id="69634" name="Content Placeholder 2">
            <a:extLst>
              <a:ext uri="{FF2B5EF4-FFF2-40B4-BE49-F238E27FC236}">
                <a16:creationId xmlns:a16="http://schemas.microsoft.com/office/drawing/2014/main" id="{B3AA13BE-104B-8C4D-8017-F77250C8A61B}"/>
              </a:ext>
            </a:extLst>
          </p:cNvPr>
          <p:cNvSpPr>
            <a:spLocks noGrp="1"/>
          </p:cNvSpPr>
          <p:nvPr>
            <p:ph idx="1"/>
          </p:nvPr>
        </p:nvSpPr>
        <p:spPr>
          <a:effectLst/>
        </p:spPr>
        <p:txBody>
          <a:bodyPr>
            <a:normAutofit/>
          </a:bodyPr>
          <a:lstStyle/>
          <a:p>
            <a:r>
              <a:rPr lang="en-US" altLang="en-US" sz="2400" dirty="0">
                <a:ea typeface="ＭＳ Ｐゴシック" panose="020B0600070205080204" pitchFamily="34" charset="-128"/>
              </a:rPr>
              <a:t>Family schemas become consistent with traumatic exposures</a:t>
            </a:r>
          </a:p>
          <a:p>
            <a:pPr lvl="1"/>
            <a:r>
              <a:rPr lang="en-US" altLang="en-US" dirty="0">
                <a:ea typeface="ＭＳ Ｐゴシック" panose="020B0600070205080204" pitchFamily="34" charset="-128"/>
              </a:rPr>
              <a:t>biased family appraisals and inferencing regarding risk, danger and ability to cope</a:t>
            </a:r>
          </a:p>
          <a:p>
            <a:pPr lvl="1"/>
            <a:r>
              <a:rPr lang="en-US" altLang="en-US" dirty="0">
                <a:ea typeface="ＭＳ Ｐゴシック" panose="020B0600070205080204" pitchFamily="34" charset="-128"/>
              </a:rPr>
              <a:t>rules, beliefs, and world views changed </a:t>
            </a:r>
          </a:p>
        </p:txBody>
      </p:sp>
      <p:sp>
        <p:nvSpPr>
          <p:cNvPr id="7" name="TextBox 3">
            <a:extLst>
              <a:ext uri="{FF2B5EF4-FFF2-40B4-BE49-F238E27FC236}">
                <a16:creationId xmlns:a16="http://schemas.microsoft.com/office/drawing/2014/main" id="{0C70E5E4-001C-4147-90EA-648553192061}"/>
              </a:ext>
            </a:extLst>
          </p:cNvPr>
          <p:cNvSpPr txBox="1">
            <a:spLocks noChangeArrowheads="1"/>
          </p:cNvSpPr>
          <p:nvPr/>
        </p:nvSpPr>
        <p:spPr bwMode="auto">
          <a:xfrm>
            <a:off x="4101102" y="4910316"/>
            <a:ext cx="6553200" cy="1261884"/>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3">
            <a:schemeClr val="accent3"/>
          </a:fillRef>
          <a:effectRef idx="2">
            <a:schemeClr val="accent3"/>
          </a:effectRef>
          <a:fontRef idx="minor">
            <a:schemeClr val="lt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800" dirty="0">
                <a:solidFill>
                  <a:schemeClr val="bg1"/>
                </a:solidFill>
                <a:latin typeface="Arial" panose="020B0604020202020204" pitchFamily="34" charset="0"/>
              </a:rPr>
              <a:t>*</a:t>
            </a:r>
            <a:r>
              <a:rPr lang="en-US" altLang="en-US" sz="2400" dirty="0">
                <a:solidFill>
                  <a:schemeClr val="bg1"/>
                </a:solidFill>
                <a:latin typeface="Arial" panose="020B0604020202020204" pitchFamily="34" charset="0"/>
              </a:rPr>
              <a:t>May increase individual family members vulnerability to PTSD when exposed to trauma.</a:t>
            </a:r>
            <a:r>
              <a:rPr lang="en-US" altLang="en-US" sz="2800" dirty="0">
                <a:solidFill>
                  <a:schemeClr val="bg1"/>
                </a:solidFill>
                <a:latin typeface="Arial" panose="020B0604020202020204" pitchFamily="34" charset="0"/>
              </a:rPr>
              <a:t> </a:t>
            </a:r>
            <a:endParaRPr lang="en-US" altLang="en-US" sz="2400" dirty="0">
              <a:solidFill>
                <a:schemeClr val="bg1"/>
              </a:solidFill>
              <a:latin typeface="Arial" panose="020B0604020202020204" pitchFamily="34" charset="0"/>
            </a:endParaRPr>
          </a:p>
          <a:p>
            <a:pPr algn="r" eaLnBrk="1" hangingPunct="1">
              <a:spcBef>
                <a:spcPct val="0"/>
              </a:spcBef>
              <a:buFontTx/>
              <a:buNone/>
            </a:pPr>
            <a:r>
              <a:rPr lang="en-US" altLang="en-US" sz="2000" dirty="0">
                <a:solidFill>
                  <a:schemeClr val="bg1"/>
                </a:solidFill>
                <a:latin typeface="Arial" panose="020B0604020202020204" pitchFamily="34" charset="0"/>
              </a:rPr>
              <a:t>(Weingarten, 2004)</a:t>
            </a:r>
          </a:p>
        </p:txBody>
      </p:sp>
    </p:spTree>
    <p:extLst>
      <p:ext uri="{BB962C8B-B14F-4D97-AF65-F5344CB8AC3E}">
        <p14:creationId xmlns:p14="http://schemas.microsoft.com/office/powerpoint/2010/main" val="1291448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CB7A683D-120A-E14F-ACCF-27644083BB17}"/>
              </a:ext>
            </a:extLst>
          </p:cNvPr>
          <p:cNvSpPr>
            <a:spLocks noGrp="1"/>
          </p:cNvSpPr>
          <p:nvPr>
            <p:ph type="title"/>
          </p:nvPr>
        </p:nvSpPr>
        <p:spPr>
          <a:xfrm>
            <a:off x="485768" y="5646754"/>
            <a:ext cx="10515600" cy="1325563"/>
          </a:xfrm>
        </p:spPr>
        <p:txBody>
          <a:bodyPr anchor="t">
            <a:normAutofit/>
          </a:bodyPr>
          <a:lstStyle/>
          <a:p>
            <a:r>
              <a:rPr lang="en-US" altLang="en-US" sz="4000" dirty="0">
                <a:ea typeface="ＭＳ Ｐゴシック" panose="020B0600070205080204" pitchFamily="34" charset="-128"/>
              </a:rPr>
              <a:t>Examples of Altered Schemas</a:t>
            </a:r>
          </a:p>
        </p:txBody>
      </p:sp>
      <p:graphicFrame>
        <p:nvGraphicFramePr>
          <p:cNvPr id="65540" name="Content Placeholder 2">
            <a:extLst>
              <a:ext uri="{FF2B5EF4-FFF2-40B4-BE49-F238E27FC236}">
                <a16:creationId xmlns:a16="http://schemas.microsoft.com/office/drawing/2014/main" id="{07838CB4-8581-4816-A5F4-36D3DB804FD1}"/>
              </a:ext>
            </a:extLst>
          </p:cNvPr>
          <p:cNvGraphicFramePr>
            <a:graphicFrameLocks noGrp="1"/>
          </p:cNvGraphicFramePr>
          <p:nvPr>
            <p:ph sz="half" idx="1"/>
          </p:nvPr>
        </p:nvGraphicFramePr>
        <p:xfrm>
          <a:off x="2351356" y="548641"/>
          <a:ext cx="7489288" cy="5051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6988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this show up in your work?</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04976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98AF-5FEF-4820-8478-53866498F7D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B159498-C713-4191-9E8E-0E8CB3E87402}"/>
              </a:ext>
            </a:extLst>
          </p:cNvPr>
          <p:cNvSpPr>
            <a:spLocks noGrp="1"/>
          </p:cNvSpPr>
          <p:nvPr>
            <p:ph type="subTitle" idx="1"/>
          </p:nvPr>
        </p:nvSpPr>
        <p:spPr/>
        <p:txBody>
          <a:bodyPr/>
          <a:lstStyle/>
          <a:p>
            <a:endParaRPr lang="en-US"/>
          </a:p>
        </p:txBody>
      </p:sp>
      <p:grpSp>
        <p:nvGrpSpPr>
          <p:cNvPr id="22" name="Group 21">
            <a:extLst>
              <a:ext uri="{FF2B5EF4-FFF2-40B4-BE49-F238E27FC236}">
                <a16:creationId xmlns:a16="http://schemas.microsoft.com/office/drawing/2014/main" id="{EA493554-FF87-4442-A4AA-5B58CAD47809}"/>
              </a:ext>
            </a:extLst>
          </p:cNvPr>
          <p:cNvGrpSpPr/>
          <p:nvPr/>
        </p:nvGrpSpPr>
        <p:grpSpPr>
          <a:xfrm>
            <a:off x="-34752" y="0"/>
            <a:ext cx="12261503" cy="7987689"/>
            <a:chOff x="-18663" y="0"/>
            <a:chExt cx="12261503" cy="7987689"/>
          </a:xfrm>
        </p:grpSpPr>
        <p:pic>
          <p:nvPicPr>
            <p:cNvPr id="15" name="Picture 14" descr="A picture containing outdoor, sky&#10;&#10;Description automatically generated">
              <a:extLst>
                <a:ext uri="{FF2B5EF4-FFF2-40B4-BE49-F238E27FC236}">
                  <a16:creationId xmlns:a16="http://schemas.microsoft.com/office/drawing/2014/main" id="{540A8847-05C3-4EB4-B840-9EB60A3C50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a:extLst>
                <a:ext uri="{FF2B5EF4-FFF2-40B4-BE49-F238E27FC236}">
                  <a16:creationId xmlns:a16="http://schemas.microsoft.com/office/drawing/2014/main" id="{F39720C4-FEEF-4F04-9CA5-2DF2F21073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3" y="840440"/>
              <a:ext cx="12261503" cy="7147249"/>
            </a:xfrm>
            <a:prstGeom prst="rect">
              <a:avLst/>
            </a:prstGeom>
          </p:spPr>
        </p:pic>
      </p:grpSp>
      <p:sp>
        <p:nvSpPr>
          <p:cNvPr id="4" name="TextBox 3">
            <a:extLst>
              <a:ext uri="{FF2B5EF4-FFF2-40B4-BE49-F238E27FC236}">
                <a16:creationId xmlns:a16="http://schemas.microsoft.com/office/drawing/2014/main" id="{BADAEDFB-1A19-F04F-B042-6E6E58F12261}"/>
              </a:ext>
            </a:extLst>
          </p:cNvPr>
          <p:cNvSpPr txBox="1"/>
          <p:nvPr/>
        </p:nvSpPr>
        <p:spPr>
          <a:xfrm>
            <a:off x="2322576" y="1426227"/>
            <a:ext cx="7543800" cy="1077218"/>
          </a:xfrm>
          <a:prstGeom prst="rect">
            <a:avLst/>
          </a:prstGeom>
          <a:noFill/>
        </p:spPr>
        <p:txBody>
          <a:bodyPr wrap="square" rtlCol="0">
            <a:spAutoFit/>
          </a:bodyPr>
          <a:lstStyle/>
          <a:p>
            <a:pPr algn="ctr"/>
            <a:r>
              <a:rPr lang="en-US" sz="3200" dirty="0"/>
              <a:t>Application of a Family Intervention During COVID-19</a:t>
            </a:r>
          </a:p>
        </p:txBody>
      </p:sp>
    </p:spTree>
    <p:extLst>
      <p:ext uri="{BB962C8B-B14F-4D97-AF65-F5344CB8AC3E}">
        <p14:creationId xmlns:p14="http://schemas.microsoft.com/office/powerpoint/2010/main" val="2688204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49" name="Title 3">
            <a:extLst>
              <a:ext uri="{FF2B5EF4-FFF2-40B4-BE49-F238E27FC236}">
                <a16:creationId xmlns:a16="http://schemas.microsoft.com/office/drawing/2014/main" id="{C0D2FC5A-C95C-D444-BCD3-0BF51DC428A0}"/>
              </a:ext>
            </a:extLst>
          </p:cNvPr>
          <p:cNvSpPr>
            <a:spLocks noGrp="1"/>
          </p:cNvSpPr>
          <p:nvPr>
            <p:ph type="title"/>
          </p:nvPr>
        </p:nvSpPr>
        <p:spPr>
          <a:xfrm>
            <a:off x="960100" y="978102"/>
            <a:ext cx="10588434" cy="1062644"/>
          </a:xfrm>
        </p:spPr>
        <p:txBody>
          <a:bodyPr anchor="b">
            <a:normAutofit/>
          </a:bodyPr>
          <a:lstStyle/>
          <a:p>
            <a:r>
              <a:rPr lang="en-US" altLang="en-US" dirty="0">
                <a:ea typeface="ＭＳ Ｐゴシック" panose="020B0600070205080204" pitchFamily="34" charset="-128"/>
              </a:rPr>
              <a:t>Intervention Goals</a:t>
            </a:r>
            <a:endParaRPr lang="en-US" altLang="en-US">
              <a:ea typeface="ＭＳ Ｐゴシック" panose="020B0600070205080204" pitchFamily="34" charset="-128"/>
            </a:endParaRPr>
          </a:p>
        </p:txBody>
      </p:sp>
      <p:sp>
        <p:nvSpPr>
          <p:cNvPr id="27650" name="Content Placeholder 4">
            <a:extLst>
              <a:ext uri="{FF2B5EF4-FFF2-40B4-BE49-F238E27FC236}">
                <a16:creationId xmlns:a16="http://schemas.microsoft.com/office/drawing/2014/main" id="{184410CC-944E-634F-92AE-FB4716A8061B}"/>
              </a:ext>
            </a:extLst>
          </p:cNvPr>
          <p:cNvSpPr>
            <a:spLocks noGrp="1"/>
          </p:cNvSpPr>
          <p:nvPr>
            <p:ph idx="1"/>
          </p:nvPr>
        </p:nvSpPr>
        <p:spPr>
          <a:xfrm>
            <a:off x="4053016" y="2682433"/>
            <a:ext cx="7184508" cy="3215749"/>
          </a:xfrm>
        </p:spPr>
        <p:txBody>
          <a:bodyPr>
            <a:normAutofit/>
          </a:bodyPr>
          <a:lstStyle/>
          <a:p>
            <a:r>
              <a:rPr lang="en-US" altLang="en-US" sz="3200" dirty="0">
                <a:ea typeface="ＭＳ Ｐゴシック" panose="020B0600070205080204" pitchFamily="34" charset="-128"/>
              </a:rPr>
              <a:t>Decrease the impact of chronic trauma on identified family members.</a:t>
            </a:r>
          </a:p>
          <a:p>
            <a:r>
              <a:rPr lang="en-US" altLang="en-US" sz="3200" dirty="0">
                <a:ea typeface="ＭＳ Ｐゴシック" panose="020B0600070205080204" pitchFamily="34" charset="-128"/>
              </a:rPr>
              <a:t>Increase the protective function of the family by improving constructive coping.</a:t>
            </a:r>
          </a:p>
          <a:p>
            <a:endParaRPr lang="en-US" altLang="en-US" sz="3200" dirty="0">
              <a:ea typeface="ＭＳ Ｐゴシック" panose="020B0600070205080204" pitchFamily="34" charset="-128"/>
            </a:endParaRPr>
          </a:p>
        </p:txBody>
      </p:sp>
    </p:spTree>
    <p:extLst>
      <p:ext uri="{BB962C8B-B14F-4D97-AF65-F5344CB8AC3E}">
        <p14:creationId xmlns:p14="http://schemas.microsoft.com/office/powerpoint/2010/main" val="2514100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a:extLst>
              <a:ext uri="{FF2B5EF4-FFF2-40B4-BE49-F238E27FC236}">
                <a16:creationId xmlns:a16="http://schemas.microsoft.com/office/drawing/2014/main" id="{0F4A9F52-60CC-1746-A2A6-9C758865062C}"/>
              </a:ext>
            </a:extLst>
          </p:cNvPr>
          <p:cNvSpPr>
            <a:spLocks noGrp="1"/>
          </p:cNvSpPr>
          <p:nvPr>
            <p:ph type="title"/>
          </p:nvPr>
        </p:nvSpPr>
        <p:spPr>
          <a:xfrm>
            <a:off x="966951" y="1204108"/>
            <a:ext cx="3278477" cy="1781175"/>
          </a:xfrm>
        </p:spPr>
        <p:txBody>
          <a:bodyPr>
            <a:normAutofit fontScale="90000"/>
          </a:bodyPr>
          <a:lstStyle/>
          <a:p>
            <a:r>
              <a:rPr lang="en-US" altLang="en-US" sz="3600" dirty="0">
                <a:ea typeface="ＭＳ Ｐゴシック" panose="020B0600070205080204" pitchFamily="34" charset="-128"/>
                <a:hlinkClick r:id="rId3"/>
              </a:rPr>
              <a:t>SFCR and the Core</a:t>
            </a:r>
            <a:br>
              <a:rPr lang="en-US" altLang="en-US" sz="3600" dirty="0">
                <a:ea typeface="ＭＳ Ｐゴシック" panose="020B0600070205080204" pitchFamily="34" charset="-128"/>
                <a:hlinkClick r:id="rId3"/>
              </a:rPr>
            </a:br>
            <a:r>
              <a:rPr lang="en-US" altLang="en-US" sz="3600" dirty="0">
                <a:ea typeface="ＭＳ Ｐゴシック" panose="020B0600070205080204" pitchFamily="34" charset="-128"/>
                <a:hlinkClick r:id="rId3"/>
              </a:rPr>
              <a:t>Components of Trauma Treatment</a:t>
            </a:r>
            <a:endParaRPr lang="en-US" altLang="en-US" sz="3600" dirty="0">
              <a:ea typeface="ＭＳ Ｐゴシック" panose="020B0600070205080204" pitchFamily="34" charset="-128"/>
            </a:endParaRPr>
          </a:p>
        </p:txBody>
      </p:sp>
      <p:graphicFrame>
        <p:nvGraphicFramePr>
          <p:cNvPr id="6" name="Content Placeholder 5">
            <a:extLst>
              <a:ext uri="{FF2B5EF4-FFF2-40B4-BE49-F238E27FC236}">
                <a16:creationId xmlns:a16="http://schemas.microsoft.com/office/drawing/2014/main" id="{E9DFAD4E-C7E3-E846-B10A-C8AC7D3BAA75}"/>
              </a:ext>
            </a:extLst>
          </p:cNvPr>
          <p:cNvGraphicFramePr>
            <a:graphicFrameLocks noGrp="1"/>
          </p:cNvGraphicFramePr>
          <p:nvPr>
            <p:ph idx="1"/>
          </p:nvPr>
        </p:nvGraphicFramePr>
        <p:xfrm>
          <a:off x="4662488" y="1010944"/>
          <a:ext cx="6904039" cy="4712293"/>
        </p:xfrm>
        <a:graphic>
          <a:graphicData uri="http://schemas.openxmlformats.org/drawingml/2006/table">
            <a:tbl>
              <a:tblPr firstRow="1" bandRow="1"/>
              <a:tblGrid>
                <a:gridCol w="1390504">
                  <a:extLst>
                    <a:ext uri="{9D8B030D-6E8A-4147-A177-3AD203B41FA5}">
                      <a16:colId xmlns:a16="http://schemas.microsoft.com/office/drawing/2014/main" val="20000"/>
                    </a:ext>
                  </a:extLst>
                </a:gridCol>
                <a:gridCol w="2349092">
                  <a:extLst>
                    <a:ext uri="{9D8B030D-6E8A-4147-A177-3AD203B41FA5}">
                      <a16:colId xmlns:a16="http://schemas.microsoft.com/office/drawing/2014/main" val="20001"/>
                    </a:ext>
                  </a:extLst>
                </a:gridCol>
                <a:gridCol w="3164443">
                  <a:extLst>
                    <a:ext uri="{9D8B030D-6E8A-4147-A177-3AD203B41FA5}">
                      <a16:colId xmlns:a16="http://schemas.microsoft.com/office/drawing/2014/main" val="20002"/>
                    </a:ext>
                  </a:extLst>
                </a:gridCol>
              </a:tblGrid>
              <a:tr h="34905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600" b="1" i="0" u="none" strike="noStrike" cap="none" normalizeH="0" baseline="0">
                          <a:ln>
                            <a:noFill/>
                          </a:ln>
                          <a:solidFill>
                            <a:srgbClr val="FFFFFF"/>
                          </a:solidFill>
                          <a:effectLst/>
                          <a:latin typeface="Arial" pitchFamily="34" charset="0"/>
                          <a:cs typeface="Times New Roman" pitchFamily="18" charset="0"/>
                        </a:rPr>
                        <a:t>Focus</a:t>
                      </a:r>
                    </a:p>
                  </a:txBody>
                  <a:tcPr marL="59499" marR="5949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pitchFamily="34" charset="0"/>
                          <a:cs typeface="Times New Roman" pitchFamily="18" charset="0"/>
                        </a:rPr>
                        <a:t>Components</a:t>
                      </a:r>
                    </a:p>
                  </a:txBody>
                  <a:tcPr marL="79331" marR="79331" marT="39666" marB="396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600" b="1" i="0" u="none" strike="noStrike" cap="none" normalizeH="0" baseline="0">
                          <a:ln>
                            <a:noFill/>
                          </a:ln>
                          <a:solidFill>
                            <a:srgbClr val="FFFFFF"/>
                          </a:solidFill>
                          <a:effectLst/>
                          <a:latin typeface="Arial" pitchFamily="34" charset="0"/>
                          <a:cs typeface="Times New Roman" pitchFamily="18" charset="0"/>
                        </a:rPr>
                        <a:t>Links to EBPs</a:t>
                      </a:r>
                    </a:p>
                  </a:txBody>
                  <a:tcPr marL="59499" marR="5949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9727">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600" b="0" i="0" u="none" strike="noStrike" cap="none" normalizeH="0" baseline="0">
                          <a:ln>
                            <a:noFill/>
                          </a:ln>
                          <a:solidFill>
                            <a:srgbClr val="000000"/>
                          </a:solidFill>
                          <a:effectLst/>
                          <a:latin typeface="Arial" pitchFamily="34" charset="0"/>
                          <a:cs typeface="Times New Roman" pitchFamily="18" charset="0"/>
                        </a:rPr>
                        <a:t>Physiological</a:t>
                      </a:r>
                    </a:p>
                  </a:txBody>
                  <a:tcPr marL="59499" marR="5949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600" b="0" i="0" u="none" strike="noStrike" cap="none" normalizeH="0" baseline="0">
                          <a:ln>
                            <a:noFill/>
                          </a:ln>
                          <a:solidFill>
                            <a:srgbClr val="000000"/>
                          </a:solidFill>
                          <a:effectLst/>
                          <a:latin typeface="Arial" pitchFamily="34" charset="0"/>
                          <a:cs typeface="Times New Roman" pitchFamily="18" charset="0"/>
                        </a:rPr>
                        <a:t>Enhancing safety</a:t>
                      </a:r>
                    </a:p>
                  </a:txBody>
                  <a:tcPr marL="59499" marR="5949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600" b="0" i="0" u="none" strike="noStrike" cap="none" normalizeH="0" baseline="0">
                          <a:ln>
                            <a:noFill/>
                          </a:ln>
                          <a:solidFill>
                            <a:srgbClr val="000000"/>
                          </a:solidFill>
                          <a:effectLst/>
                          <a:latin typeface="Arial" pitchFamily="34" charset="0"/>
                          <a:cs typeface="Times New Roman" pitchFamily="18" charset="0"/>
                        </a:rPr>
                        <a:t>cognitive therapy, exposure therapy, </a:t>
                      </a:r>
                    </a:p>
                    <a:p>
                      <a:pPr marL="0" marR="0" lvl="0" indent="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600" b="0" i="0" u="none" strike="noStrike" cap="none" normalizeH="0" baseline="0">
                          <a:ln>
                            <a:noFill/>
                          </a:ln>
                          <a:solidFill>
                            <a:srgbClr val="000000"/>
                          </a:solidFill>
                          <a:effectLst/>
                          <a:latin typeface="Arial" pitchFamily="34" charset="0"/>
                          <a:cs typeface="Times New Roman" pitchFamily="18" charset="0"/>
                        </a:rPr>
                        <a:t>anxiety management training, mindfulness, kinesthetic activities</a:t>
                      </a:r>
                    </a:p>
                  </a:txBody>
                  <a:tcPr marL="59499" marR="5949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1"/>
                  </a:ext>
                </a:extLst>
              </a:tr>
              <a:tr h="269727">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600" b="0" i="0" u="none" strike="noStrike" cap="none" normalizeH="0" baseline="0">
                          <a:ln>
                            <a:noFill/>
                          </a:ln>
                          <a:solidFill>
                            <a:srgbClr val="000000"/>
                          </a:solidFill>
                          <a:effectLst/>
                          <a:latin typeface="Arial" pitchFamily="34" charset="0"/>
                          <a:cs typeface="Times New Roman" pitchFamily="18" charset="0"/>
                        </a:rPr>
                        <a:t>Stress inoculation skills</a:t>
                      </a:r>
                    </a:p>
                  </a:txBody>
                  <a:tcPr marL="59499" marR="5949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vMerge="1">
                  <a:txBody>
                    <a:bodyPr/>
                    <a:lstStyle/>
                    <a:p>
                      <a:endParaRPr lang="en-US"/>
                    </a:p>
                  </a:txBody>
                  <a:tcPr/>
                </a:tc>
                <a:extLst>
                  <a:ext uri="{0D108BD9-81ED-4DB2-BD59-A6C34878D82A}">
                    <a16:rowId xmlns:a16="http://schemas.microsoft.com/office/drawing/2014/main" val="10002"/>
                  </a:ext>
                </a:extLst>
              </a:tr>
              <a:tr h="50772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600" b="0" i="0" u="none" strike="noStrike" cap="none" normalizeH="0" baseline="0">
                          <a:ln>
                            <a:noFill/>
                          </a:ln>
                          <a:solidFill>
                            <a:srgbClr val="000000"/>
                          </a:solidFill>
                          <a:effectLst/>
                          <a:latin typeface="Arial" pitchFamily="34" charset="0"/>
                          <a:cs typeface="Times New Roman" pitchFamily="18" charset="0"/>
                        </a:rPr>
                        <a:t>Exposure with response prevention</a:t>
                      </a:r>
                    </a:p>
                  </a:txBody>
                  <a:tcPr marL="59499" marR="5949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vMerge="1">
                  <a:txBody>
                    <a:bodyPr/>
                    <a:lstStyle/>
                    <a:p>
                      <a:endParaRPr lang="en-US"/>
                    </a:p>
                  </a:txBody>
                  <a:tcPr/>
                </a:tc>
                <a:extLst>
                  <a:ext uri="{0D108BD9-81ED-4DB2-BD59-A6C34878D82A}">
                    <a16:rowId xmlns:a16="http://schemas.microsoft.com/office/drawing/2014/main" val="10003"/>
                  </a:ext>
                </a:extLst>
              </a:tr>
              <a:tr h="269727">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600" b="0" i="0" u="none" strike="noStrike" cap="none" normalizeH="0" baseline="0">
                          <a:ln>
                            <a:noFill/>
                          </a:ln>
                          <a:solidFill>
                            <a:srgbClr val="000000"/>
                          </a:solidFill>
                          <a:effectLst/>
                          <a:latin typeface="Arial" pitchFamily="34" charset="0"/>
                          <a:cs typeface="Times New Roman" pitchFamily="18" charset="0"/>
                        </a:rPr>
                        <a:t>Mastery</a:t>
                      </a:r>
                    </a:p>
                  </a:txBody>
                  <a:tcPr marL="59499" marR="5949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vMerge="1">
                  <a:txBody>
                    <a:bodyPr/>
                    <a:lstStyle/>
                    <a:p>
                      <a:endParaRPr lang="en-US"/>
                    </a:p>
                  </a:txBody>
                  <a:tcPr/>
                </a:tc>
                <a:extLst>
                  <a:ext uri="{0D108BD9-81ED-4DB2-BD59-A6C34878D82A}">
                    <a16:rowId xmlns:a16="http://schemas.microsoft.com/office/drawing/2014/main" val="10004"/>
                  </a:ext>
                </a:extLst>
              </a:tr>
              <a:tr h="327904">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600" b="0" i="0" u="none" strike="noStrike" cap="none" normalizeH="0" baseline="0">
                          <a:ln>
                            <a:noFill/>
                          </a:ln>
                          <a:solidFill>
                            <a:srgbClr val="000000"/>
                          </a:solidFill>
                          <a:effectLst/>
                          <a:latin typeface="Arial" pitchFamily="34" charset="0"/>
                          <a:cs typeface="Times New Roman" pitchFamily="18" charset="0"/>
                        </a:rPr>
                        <a:t>Cognitive</a:t>
                      </a:r>
                    </a:p>
                  </a:txBody>
                  <a:tcPr marL="59499" marR="5949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600" b="0" i="0" u="none" strike="noStrike" cap="none" normalizeH="0" baseline="0">
                          <a:ln>
                            <a:noFill/>
                          </a:ln>
                          <a:solidFill>
                            <a:srgbClr val="000000"/>
                          </a:solidFill>
                          <a:effectLst/>
                          <a:latin typeface="Arial" pitchFamily="34" charset="0"/>
                          <a:cs typeface="Times New Roman" pitchFamily="18" charset="0"/>
                        </a:rPr>
                        <a:t>Psychoeducation</a:t>
                      </a:r>
                    </a:p>
                  </a:txBody>
                  <a:tcPr marL="59499" marR="5949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600" b="0" i="0" u="none" strike="noStrike" cap="none" normalizeH="0" baseline="0">
                          <a:ln>
                            <a:noFill/>
                          </a:ln>
                          <a:solidFill>
                            <a:srgbClr val="000000"/>
                          </a:solidFill>
                          <a:effectLst/>
                          <a:latin typeface="Arial" pitchFamily="34" charset="0"/>
                          <a:cs typeface="Times New Roman" pitchFamily="18" charset="0"/>
                        </a:rPr>
                        <a:t>cognitive therapy, </a:t>
                      </a:r>
                    </a:p>
                    <a:p>
                      <a:pPr marL="0" marR="0" lvl="0" indent="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600" b="0" i="0" u="none" strike="noStrike" cap="none" normalizeH="0" baseline="0">
                          <a:ln>
                            <a:noFill/>
                          </a:ln>
                          <a:solidFill>
                            <a:srgbClr val="000000"/>
                          </a:solidFill>
                          <a:effectLst/>
                          <a:latin typeface="Arial" pitchFamily="34" charset="0"/>
                          <a:cs typeface="Times New Roman" pitchFamily="18" charset="0"/>
                        </a:rPr>
                        <a:t>anxiety management training, evaluation/</a:t>
                      </a:r>
                    </a:p>
                    <a:p>
                      <a:pPr marL="0" marR="0" lvl="0" indent="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600" b="0" i="0" u="none" strike="noStrike" cap="none" normalizeH="0" baseline="0">
                          <a:ln>
                            <a:noFill/>
                          </a:ln>
                          <a:solidFill>
                            <a:srgbClr val="000000"/>
                          </a:solidFill>
                          <a:effectLst/>
                          <a:latin typeface="Arial" pitchFamily="34" charset="0"/>
                          <a:cs typeface="Times New Roman" pitchFamily="18" charset="0"/>
                        </a:rPr>
                        <a:t>reframing of cognitions</a:t>
                      </a:r>
                    </a:p>
                  </a:txBody>
                  <a:tcPr marL="59499" marR="5949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5"/>
                  </a:ext>
                </a:extLst>
              </a:tr>
              <a:tr h="327904">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600" b="0" i="0" u="none" strike="noStrike" cap="none" normalizeH="0" baseline="0">
                          <a:ln>
                            <a:noFill/>
                          </a:ln>
                          <a:solidFill>
                            <a:srgbClr val="000000"/>
                          </a:solidFill>
                          <a:effectLst/>
                          <a:latin typeface="Arial" pitchFamily="34" charset="0"/>
                          <a:cs typeface="Times New Roman" pitchFamily="18" charset="0"/>
                        </a:rPr>
                        <a:t>Cognitive processing</a:t>
                      </a:r>
                    </a:p>
                  </a:txBody>
                  <a:tcPr marL="59499" marR="5949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vMerge="1">
                  <a:txBody>
                    <a:bodyPr/>
                    <a:lstStyle/>
                    <a:p>
                      <a:endParaRPr lang="en-US"/>
                    </a:p>
                  </a:txBody>
                  <a:tcPr/>
                </a:tc>
                <a:extLst>
                  <a:ext uri="{0D108BD9-81ED-4DB2-BD59-A6C34878D82A}">
                    <a16:rowId xmlns:a16="http://schemas.microsoft.com/office/drawing/2014/main" val="10006"/>
                  </a:ext>
                </a:extLst>
              </a:tr>
              <a:tr h="327904">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600" b="0" i="0" u="none" strike="noStrike" cap="none" normalizeH="0" baseline="0">
                          <a:ln>
                            <a:noFill/>
                          </a:ln>
                          <a:solidFill>
                            <a:srgbClr val="000000"/>
                          </a:solidFill>
                          <a:effectLst/>
                          <a:latin typeface="Arial" pitchFamily="34" charset="0"/>
                          <a:cs typeface="Times New Roman" pitchFamily="18" charset="0"/>
                        </a:rPr>
                        <a:t>Narrative</a:t>
                      </a:r>
                    </a:p>
                  </a:txBody>
                  <a:tcPr marL="59499" marR="5949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vMerge="1">
                  <a:txBody>
                    <a:bodyPr/>
                    <a:lstStyle/>
                    <a:p>
                      <a:endParaRPr lang="en-US"/>
                    </a:p>
                  </a:txBody>
                  <a:tcPr/>
                </a:tc>
                <a:extLst>
                  <a:ext uri="{0D108BD9-81ED-4DB2-BD59-A6C34878D82A}">
                    <a16:rowId xmlns:a16="http://schemas.microsoft.com/office/drawing/2014/main" val="10007"/>
                  </a:ext>
                </a:extLst>
              </a:tr>
              <a:tr h="507722">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600" b="0" i="0" u="none" strike="noStrike" cap="none" normalizeH="0" baseline="0">
                          <a:ln>
                            <a:noFill/>
                          </a:ln>
                          <a:solidFill>
                            <a:srgbClr val="000000"/>
                          </a:solidFill>
                          <a:effectLst/>
                          <a:latin typeface="Arial" pitchFamily="34" charset="0"/>
                          <a:cs typeface="Times New Roman" pitchFamily="18" charset="0"/>
                        </a:rPr>
                        <a:t>Behavioral</a:t>
                      </a:r>
                    </a:p>
                  </a:txBody>
                  <a:tcPr marL="59499" marR="5949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600" b="0" i="0" u="none" strike="noStrike" cap="none" normalizeH="0" baseline="0">
                          <a:ln>
                            <a:noFill/>
                          </a:ln>
                          <a:solidFill>
                            <a:srgbClr val="000000"/>
                          </a:solidFill>
                          <a:effectLst/>
                          <a:latin typeface="Arial" pitchFamily="34" charset="0"/>
                          <a:cs typeface="Times New Roman" pitchFamily="18" charset="0"/>
                        </a:rPr>
                        <a:t>Behavioral regulation (limits)</a:t>
                      </a:r>
                    </a:p>
                  </a:txBody>
                  <a:tcPr marL="59499" marR="5949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600" b="0" i="0" u="none" strike="noStrike" cap="none" normalizeH="0" baseline="0">
                          <a:ln>
                            <a:noFill/>
                          </a:ln>
                          <a:solidFill>
                            <a:srgbClr val="000000"/>
                          </a:solidFill>
                          <a:effectLst/>
                          <a:latin typeface="Arial" pitchFamily="34" charset="0"/>
                          <a:cs typeface="Times New Roman" pitchFamily="18" charset="0"/>
                        </a:rPr>
                        <a:t>anxiety management training, kinesthetic activities</a:t>
                      </a:r>
                    </a:p>
                  </a:txBody>
                  <a:tcPr marL="59499" marR="5949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8"/>
                  </a:ext>
                </a:extLst>
              </a:tr>
              <a:tr h="269727">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600" b="0" i="0" u="none" strike="noStrike" cap="none" normalizeH="0" baseline="0">
                          <a:ln>
                            <a:noFill/>
                          </a:ln>
                          <a:solidFill>
                            <a:srgbClr val="000000"/>
                          </a:solidFill>
                          <a:effectLst/>
                          <a:latin typeface="Arial" pitchFamily="34" charset="0"/>
                          <a:cs typeface="Times New Roman" pitchFamily="18" charset="0"/>
                        </a:rPr>
                        <a:t>Parenting skills</a:t>
                      </a:r>
                    </a:p>
                  </a:txBody>
                  <a:tcPr marL="59499" marR="5949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vMerge="1">
                  <a:txBody>
                    <a:bodyPr/>
                    <a:lstStyle/>
                    <a:p>
                      <a:endParaRPr lang="en-US"/>
                    </a:p>
                  </a:txBody>
                  <a:tcPr/>
                </a:tc>
                <a:extLst>
                  <a:ext uri="{0D108BD9-81ED-4DB2-BD59-A6C34878D82A}">
                    <a16:rowId xmlns:a16="http://schemas.microsoft.com/office/drawing/2014/main" val="10009"/>
                  </a:ext>
                </a:extLst>
              </a:tr>
              <a:tr h="37285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600" b="0" i="0" u="none" strike="noStrike" cap="none" normalizeH="0" baseline="0">
                          <a:ln>
                            <a:noFill/>
                          </a:ln>
                          <a:solidFill>
                            <a:srgbClr val="000000"/>
                          </a:solidFill>
                          <a:effectLst/>
                          <a:latin typeface="Arial" pitchFamily="34" charset="0"/>
                          <a:cs typeface="Times New Roman" pitchFamily="18" charset="0"/>
                        </a:rPr>
                        <a:t>Affective</a:t>
                      </a:r>
                    </a:p>
                  </a:txBody>
                  <a:tcPr marL="59499" marR="5949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600" b="0" i="0" u="none" strike="noStrike" cap="none" normalizeH="0" baseline="0">
                          <a:ln>
                            <a:noFill/>
                          </a:ln>
                          <a:solidFill>
                            <a:srgbClr val="000000"/>
                          </a:solidFill>
                          <a:effectLst/>
                          <a:latin typeface="Arial" pitchFamily="34" charset="0"/>
                          <a:cs typeface="Times New Roman" pitchFamily="18" charset="0"/>
                        </a:rPr>
                        <a:t>Affective regulation</a:t>
                      </a:r>
                    </a:p>
                  </a:txBody>
                  <a:tcPr marL="59499" marR="5949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600" b="0" i="0" u="none" strike="noStrike" cap="none" normalizeH="0" baseline="0">
                          <a:ln>
                            <a:noFill/>
                          </a:ln>
                          <a:solidFill>
                            <a:srgbClr val="000000"/>
                          </a:solidFill>
                          <a:effectLst/>
                          <a:latin typeface="Arial" pitchFamily="34" charset="0"/>
                          <a:cs typeface="Times New Roman" pitchFamily="18" charset="0"/>
                        </a:rPr>
                        <a:t>anxiety management training, direct exploration of the traumatic experience</a:t>
                      </a:r>
                    </a:p>
                  </a:txBody>
                  <a:tcPr marL="59499" marR="5949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10"/>
                  </a:ext>
                </a:extLst>
              </a:tr>
              <a:tr h="37285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600" b="0" i="0" u="none" strike="noStrike" cap="none" normalizeH="0" baseline="0">
                          <a:ln>
                            <a:noFill/>
                          </a:ln>
                          <a:solidFill>
                            <a:srgbClr val="000000"/>
                          </a:solidFill>
                          <a:effectLst/>
                          <a:latin typeface="Arial" pitchFamily="34" charset="0"/>
                          <a:cs typeface="Times New Roman" pitchFamily="18" charset="0"/>
                        </a:rPr>
                        <a:t>Narrative</a:t>
                      </a:r>
                    </a:p>
                  </a:txBody>
                  <a:tcPr marL="59499" marR="5949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vMerge="1">
                  <a:txBody>
                    <a:bodyPr/>
                    <a:lstStyle/>
                    <a:p>
                      <a:endParaRPr lang="en-US"/>
                    </a:p>
                  </a:txBody>
                  <a:tcPr/>
                </a:tc>
                <a:extLst>
                  <a:ext uri="{0D108BD9-81ED-4DB2-BD59-A6C34878D82A}">
                    <a16:rowId xmlns:a16="http://schemas.microsoft.com/office/drawing/2014/main" val="10011"/>
                  </a:ext>
                </a:extLst>
              </a:tr>
              <a:tr h="26972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600" b="0" i="0" u="none" strike="noStrike" cap="none" normalizeH="0" baseline="0">
                          <a:ln>
                            <a:noFill/>
                          </a:ln>
                          <a:solidFill>
                            <a:srgbClr val="000000"/>
                          </a:solidFill>
                          <a:effectLst/>
                          <a:latin typeface="Arial" pitchFamily="34" charset="0"/>
                          <a:cs typeface="Times New Roman" pitchFamily="18" charset="0"/>
                        </a:rPr>
                        <a:t>Social</a:t>
                      </a:r>
                    </a:p>
                  </a:txBody>
                  <a:tcPr marL="59499" marR="5949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600" b="0" i="0" u="none" strike="noStrike" cap="none" normalizeH="0" baseline="0">
                          <a:ln>
                            <a:noFill/>
                          </a:ln>
                          <a:solidFill>
                            <a:srgbClr val="000000"/>
                          </a:solidFill>
                          <a:effectLst/>
                          <a:latin typeface="Arial" pitchFamily="34" charset="0"/>
                          <a:cs typeface="Times New Roman" pitchFamily="18" charset="0"/>
                        </a:rPr>
                        <a:t>Attachment</a:t>
                      </a:r>
                    </a:p>
                  </a:txBody>
                  <a:tcPr marL="59499" marR="5949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600" b="0" i="0" u="none" strike="noStrike" cap="none" normalizeH="0" baseline="0">
                          <a:ln>
                            <a:noFill/>
                          </a:ln>
                          <a:solidFill>
                            <a:srgbClr val="000000"/>
                          </a:solidFill>
                          <a:effectLst/>
                          <a:latin typeface="Arial" pitchFamily="34" charset="0"/>
                          <a:cs typeface="Times New Roman" pitchFamily="18" charset="0"/>
                        </a:rPr>
                        <a:t>support, </a:t>
                      </a:r>
                    </a:p>
                    <a:p>
                      <a:pPr marL="0" marR="0" lvl="0" indent="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600" b="0" i="0" u="none" strike="noStrike" cap="none" normalizeH="0" baseline="0">
                          <a:ln>
                            <a:noFill/>
                          </a:ln>
                          <a:solidFill>
                            <a:srgbClr val="000000"/>
                          </a:solidFill>
                          <a:effectLst/>
                          <a:latin typeface="Arial" pitchFamily="34" charset="0"/>
                          <a:cs typeface="Times New Roman" pitchFamily="18" charset="0"/>
                        </a:rPr>
                        <a:t>anxiety management training</a:t>
                      </a:r>
                    </a:p>
                  </a:txBody>
                  <a:tcPr marL="59499" marR="5949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12"/>
                  </a:ext>
                </a:extLst>
              </a:tr>
              <a:tr h="269727">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1600" b="0" i="0" u="none" strike="noStrike" cap="none" normalizeH="0" baseline="0">
                          <a:ln>
                            <a:noFill/>
                          </a:ln>
                          <a:solidFill>
                            <a:srgbClr val="000000"/>
                          </a:solidFill>
                          <a:effectLst/>
                          <a:latin typeface="Arial" pitchFamily="34" charset="0"/>
                          <a:cs typeface="Times New Roman" pitchFamily="18" charset="0"/>
                        </a:rPr>
                        <a:t>Narrative</a:t>
                      </a:r>
                    </a:p>
                  </a:txBody>
                  <a:tcPr marL="59499" marR="5949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vMerge="1">
                  <a:txBody>
                    <a:bodyPr/>
                    <a:lstStyle/>
                    <a:p>
                      <a:endParaRPr lang="en-US"/>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724476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0EC2CDF4-4CF2-904E-BFD4-87FA52E52F60}"/>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l" eaLnBrk="1" hangingPunct="1">
              <a:lnSpc>
                <a:spcPct val="90000"/>
              </a:lnSpc>
            </a:pPr>
            <a:r>
              <a:rPr lang="en-US" altLang="en-US" dirty="0">
                <a:ea typeface="+mj-ea"/>
                <a:hlinkClick r:id="rId4"/>
              </a:rPr>
              <a:t>Protective Family Coping Resources</a:t>
            </a:r>
            <a:endParaRPr lang="en-US" altLang="en-US" dirty="0">
              <a:ea typeface="+mj-ea"/>
            </a:endParaRPr>
          </a:p>
        </p:txBody>
      </p:sp>
      <p:sp>
        <p:nvSpPr>
          <p:cNvPr id="4" name="Text Placeholder 3">
            <a:extLst>
              <a:ext uri="{FF2B5EF4-FFF2-40B4-BE49-F238E27FC236}">
                <a16:creationId xmlns:a16="http://schemas.microsoft.com/office/drawing/2014/main" id="{0A8A8E94-D289-E64E-9861-6D9C4EB01AA0}"/>
              </a:ext>
            </a:extLst>
          </p:cNvPr>
          <p:cNvSpPr>
            <a:spLocks noGrp="1"/>
          </p:cNvSpPr>
          <p:nvPr>
            <p:ph type="body" sz="half" idx="1"/>
          </p:nvPr>
        </p:nvSpPr>
        <p:spPr>
          <a:xfrm>
            <a:off x="838200" y="1825625"/>
            <a:ext cx="5044440" cy="4351338"/>
          </a:xfrm>
        </p:spPr>
        <p:txBody>
          <a:bodyPr vert="horz" lIns="91440" tIns="45720" rIns="91440" bIns="45720" rtlCol="0">
            <a:normAutofit/>
          </a:bodyPr>
          <a:lstStyle/>
          <a:p>
            <a:pPr indent="-228600" eaLnBrk="1" hangingPunct="1">
              <a:lnSpc>
                <a:spcPct val="90000"/>
              </a:lnSpc>
              <a:spcBef>
                <a:spcPct val="0"/>
              </a:spcBef>
              <a:spcAft>
                <a:spcPts val="600"/>
              </a:spcAft>
              <a:buClr>
                <a:schemeClr val="tx1"/>
              </a:buClr>
            </a:pPr>
            <a:r>
              <a:rPr lang="en-US" altLang="en-US" sz="2400" dirty="0">
                <a:ea typeface="+mn-ea"/>
              </a:rPr>
              <a:t> Deliberateness</a:t>
            </a:r>
          </a:p>
          <a:p>
            <a:pPr indent="-228600" eaLnBrk="1" hangingPunct="1">
              <a:lnSpc>
                <a:spcPct val="90000"/>
              </a:lnSpc>
              <a:spcBef>
                <a:spcPct val="0"/>
              </a:spcBef>
              <a:spcAft>
                <a:spcPts val="600"/>
              </a:spcAft>
              <a:buClr>
                <a:schemeClr val="tx1"/>
              </a:buClr>
            </a:pPr>
            <a:r>
              <a:rPr lang="en-US" altLang="en-US" sz="2400" dirty="0">
                <a:ea typeface="+mn-ea"/>
              </a:rPr>
              <a:t> Structure</a:t>
            </a:r>
          </a:p>
          <a:p>
            <a:pPr indent="-228600" eaLnBrk="1" hangingPunct="1">
              <a:lnSpc>
                <a:spcPct val="90000"/>
              </a:lnSpc>
              <a:spcBef>
                <a:spcPct val="0"/>
              </a:spcBef>
              <a:spcAft>
                <a:spcPts val="600"/>
              </a:spcAft>
              <a:buClr>
                <a:schemeClr val="tx1"/>
              </a:buClr>
            </a:pPr>
            <a:r>
              <a:rPr lang="en-US" altLang="en-US" sz="2400" dirty="0">
                <a:ea typeface="+mn-ea"/>
              </a:rPr>
              <a:t> Connectedness</a:t>
            </a:r>
          </a:p>
          <a:p>
            <a:pPr indent="-228600" eaLnBrk="1" hangingPunct="1">
              <a:lnSpc>
                <a:spcPct val="90000"/>
              </a:lnSpc>
              <a:spcBef>
                <a:spcPct val="0"/>
              </a:spcBef>
              <a:spcAft>
                <a:spcPts val="600"/>
              </a:spcAft>
              <a:buClr>
                <a:schemeClr val="tx1"/>
              </a:buClr>
            </a:pPr>
            <a:r>
              <a:rPr lang="en-US" altLang="en-US" sz="2400" dirty="0">
                <a:ea typeface="+mn-ea"/>
              </a:rPr>
              <a:t> Resource Seeking</a:t>
            </a:r>
          </a:p>
          <a:p>
            <a:pPr indent="-228600" eaLnBrk="1" hangingPunct="1">
              <a:lnSpc>
                <a:spcPct val="90000"/>
              </a:lnSpc>
              <a:spcBef>
                <a:spcPct val="0"/>
              </a:spcBef>
              <a:spcAft>
                <a:spcPts val="600"/>
              </a:spcAft>
              <a:buClr>
                <a:schemeClr val="tx1"/>
              </a:buClr>
            </a:pPr>
            <a:r>
              <a:rPr lang="en-US" altLang="en-US" sz="2400" dirty="0">
                <a:ea typeface="+mn-ea"/>
              </a:rPr>
              <a:t> Co-regulation &amp; Crisis Management</a:t>
            </a:r>
          </a:p>
          <a:p>
            <a:pPr indent="-228600" eaLnBrk="1" hangingPunct="1">
              <a:lnSpc>
                <a:spcPct val="90000"/>
              </a:lnSpc>
              <a:spcBef>
                <a:spcPct val="0"/>
              </a:spcBef>
              <a:spcAft>
                <a:spcPts val="600"/>
              </a:spcAft>
              <a:buClr>
                <a:schemeClr val="tx1"/>
              </a:buClr>
            </a:pPr>
            <a:r>
              <a:rPr lang="en-US" altLang="en-US" sz="2400" dirty="0">
                <a:ea typeface="+mn-ea"/>
              </a:rPr>
              <a:t> Positive Affect, Memories, &amp; Meaning</a:t>
            </a:r>
          </a:p>
        </p:txBody>
      </p:sp>
      <p:pic>
        <p:nvPicPr>
          <p:cNvPr id="6" name="Picture 5">
            <a:extLst>
              <a:ext uri="{FF2B5EF4-FFF2-40B4-BE49-F238E27FC236}">
                <a16:creationId xmlns:a16="http://schemas.microsoft.com/office/drawing/2014/main" id="{43707205-C453-524F-B4DF-5533C557C231}"/>
              </a:ext>
            </a:extLst>
          </p:cNvPr>
          <p:cNvPicPr>
            <a:picLocks noChangeAspect="1"/>
          </p:cNvPicPr>
          <p:nvPr/>
        </p:nvPicPr>
        <p:blipFill rotWithShape="1">
          <a:blip r:embed="rId5">
            <a:extLst>
              <a:ext uri="{28A0092B-C50C-407E-A947-70E740481C1C}">
                <a14:useLocalDpi xmlns:a14="http://schemas.microsoft.com/office/drawing/2010/main" val="0"/>
              </a:ext>
            </a:extLst>
          </a:blip>
          <a:srcRect t="10123" r="1" b="3382"/>
          <a:stretch/>
        </p:blipFill>
        <p:spPr>
          <a:xfrm>
            <a:off x="5882640" y="1825625"/>
            <a:ext cx="5471160" cy="3750348"/>
          </a:xfrm>
          <a:prstGeom prst="rect">
            <a:avLst/>
          </a:prstGeom>
          <a:ln>
            <a:solidFill>
              <a:schemeClr val="accent1"/>
            </a:solidFill>
          </a:ln>
          <a:effectLst>
            <a:softEdge rad="177800"/>
          </a:effectLst>
        </p:spPr>
      </p:pic>
    </p:spTree>
    <p:custDataLst>
      <p:tags r:id="rId1"/>
    </p:custDataLst>
    <p:extLst>
      <p:ext uri="{BB962C8B-B14F-4D97-AF65-F5344CB8AC3E}">
        <p14:creationId xmlns:p14="http://schemas.microsoft.com/office/powerpoint/2010/main" val="3647506645"/>
      </p:ext>
    </p:extLst>
  </p:cSld>
  <p:clrMapOvr>
    <a:masterClrMapping/>
  </p:clrMapOvr>
  <p:transition advTm="10312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550084" y="1985211"/>
            <a:ext cx="10168128" cy="3886199"/>
          </a:xfrm>
        </p:spPr>
        <p:txBody>
          <a:bodyPr>
            <a:normAutofit/>
          </a:bodyPr>
          <a:lstStyle/>
          <a:p>
            <a:r>
              <a:rPr lang="en-US" dirty="0"/>
              <a:t>To learn about family adaptations to chronic stress and trauma</a:t>
            </a:r>
          </a:p>
          <a:p>
            <a:r>
              <a:rPr lang="en-US" dirty="0"/>
              <a:t>To understand telehealth adjustments for work with families during COVID-19</a:t>
            </a:r>
          </a:p>
          <a:p>
            <a:endParaRPr lang="en-US" dirty="0"/>
          </a:p>
        </p:txBody>
      </p:sp>
    </p:spTree>
    <p:extLst>
      <p:ext uri="{BB962C8B-B14F-4D97-AF65-F5344CB8AC3E}">
        <p14:creationId xmlns:p14="http://schemas.microsoft.com/office/powerpoint/2010/main" val="704647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18B19-1B1F-4E4C-AA16-BAF7FBD930FD}"/>
              </a:ext>
            </a:extLst>
          </p:cNvPr>
          <p:cNvSpPr>
            <a:spLocks noGrp="1"/>
          </p:cNvSpPr>
          <p:nvPr>
            <p:ph type="title"/>
          </p:nvPr>
        </p:nvSpPr>
        <p:spPr/>
        <p:txBody>
          <a:bodyPr>
            <a:normAutofit/>
          </a:bodyPr>
          <a:lstStyle/>
          <a:p>
            <a:r>
              <a:rPr lang="en-US" dirty="0"/>
              <a:t>Practical Applications of SFCR Using </a:t>
            </a:r>
            <a:r>
              <a:rPr lang="en-US" dirty="0" err="1"/>
              <a:t>TeleHealth</a:t>
            </a:r>
            <a:endParaRPr lang="en-US" dirty="0"/>
          </a:p>
        </p:txBody>
      </p:sp>
      <p:sp>
        <p:nvSpPr>
          <p:cNvPr id="3" name="Text Placeholder 2">
            <a:extLst>
              <a:ext uri="{FF2B5EF4-FFF2-40B4-BE49-F238E27FC236}">
                <a16:creationId xmlns:a16="http://schemas.microsoft.com/office/drawing/2014/main" id="{871774CD-D00E-9645-A2B7-5678D360C09C}"/>
              </a:ext>
            </a:extLst>
          </p:cNvPr>
          <p:cNvSpPr>
            <a:spLocks noGrp="1"/>
          </p:cNvSpPr>
          <p:nvPr>
            <p:ph type="body" idx="1"/>
          </p:nvPr>
        </p:nvSpPr>
        <p:spPr/>
        <p:txBody>
          <a:bodyPr/>
          <a:lstStyle/>
          <a:p>
            <a:r>
              <a:rPr lang="en-US" dirty="0"/>
              <a:t>Multi-Family Group Model</a:t>
            </a:r>
          </a:p>
        </p:txBody>
      </p:sp>
      <p:sp>
        <p:nvSpPr>
          <p:cNvPr id="4" name="Content Placeholder 3">
            <a:extLst>
              <a:ext uri="{FF2B5EF4-FFF2-40B4-BE49-F238E27FC236}">
                <a16:creationId xmlns:a16="http://schemas.microsoft.com/office/drawing/2014/main" id="{DF279D85-CDB5-C047-B693-03CEF9C88378}"/>
              </a:ext>
            </a:extLst>
          </p:cNvPr>
          <p:cNvSpPr>
            <a:spLocks noGrp="1"/>
          </p:cNvSpPr>
          <p:nvPr>
            <p:ph sz="half" idx="2"/>
          </p:nvPr>
        </p:nvSpPr>
        <p:spPr/>
        <p:txBody>
          <a:bodyPr>
            <a:normAutofit fontScale="92500" lnSpcReduction="20000"/>
          </a:bodyPr>
          <a:lstStyle/>
          <a:p>
            <a:r>
              <a:rPr lang="en-US" dirty="0"/>
              <a:t>4-6 families participate</a:t>
            </a:r>
          </a:p>
          <a:p>
            <a:r>
              <a:rPr lang="en-US" dirty="0"/>
              <a:t>2-hour weekly sessions</a:t>
            </a:r>
          </a:p>
          <a:p>
            <a:r>
              <a:rPr lang="en-US" dirty="0"/>
              <a:t>At least two trained facilitators, one technical support facilitator</a:t>
            </a:r>
          </a:p>
          <a:p>
            <a:r>
              <a:rPr lang="en-US" dirty="0"/>
              <a:t>Break out opportunities by family or age group</a:t>
            </a:r>
          </a:p>
          <a:p>
            <a:r>
              <a:rPr lang="en-US" dirty="0"/>
              <a:t>Provide materials in different formats</a:t>
            </a:r>
          </a:p>
          <a:p>
            <a:r>
              <a:rPr lang="en-US" dirty="0"/>
              <a:t>Monetary support and meals for participation</a:t>
            </a:r>
          </a:p>
        </p:txBody>
      </p:sp>
      <p:sp>
        <p:nvSpPr>
          <p:cNvPr id="5" name="Text Placeholder 4">
            <a:extLst>
              <a:ext uri="{FF2B5EF4-FFF2-40B4-BE49-F238E27FC236}">
                <a16:creationId xmlns:a16="http://schemas.microsoft.com/office/drawing/2014/main" id="{35CB2C62-B3F8-9347-BBA0-C366E2DB8DC3}"/>
              </a:ext>
            </a:extLst>
          </p:cNvPr>
          <p:cNvSpPr>
            <a:spLocks noGrp="1"/>
          </p:cNvSpPr>
          <p:nvPr>
            <p:ph type="body" sz="quarter" idx="3"/>
          </p:nvPr>
        </p:nvSpPr>
        <p:spPr/>
        <p:txBody>
          <a:bodyPr/>
          <a:lstStyle/>
          <a:p>
            <a:r>
              <a:rPr lang="en-US" dirty="0"/>
              <a:t>Peer-to-Peer Model</a:t>
            </a:r>
          </a:p>
        </p:txBody>
      </p:sp>
      <p:sp>
        <p:nvSpPr>
          <p:cNvPr id="6" name="Content Placeholder 5">
            <a:extLst>
              <a:ext uri="{FF2B5EF4-FFF2-40B4-BE49-F238E27FC236}">
                <a16:creationId xmlns:a16="http://schemas.microsoft.com/office/drawing/2014/main" id="{8205A176-8CBC-3244-B18B-BD4A850C45A8}"/>
              </a:ext>
            </a:extLst>
          </p:cNvPr>
          <p:cNvSpPr>
            <a:spLocks noGrp="1"/>
          </p:cNvSpPr>
          <p:nvPr>
            <p:ph sz="quarter" idx="4"/>
          </p:nvPr>
        </p:nvSpPr>
        <p:spPr/>
        <p:txBody>
          <a:bodyPr>
            <a:normAutofit fontScale="92500"/>
          </a:bodyPr>
          <a:lstStyle/>
          <a:p>
            <a:r>
              <a:rPr lang="en-US" dirty="0"/>
              <a:t>6-10 parents participate</a:t>
            </a:r>
          </a:p>
          <a:p>
            <a:r>
              <a:rPr lang="en-US" dirty="0"/>
              <a:t>60-90-minute weekly sessions</a:t>
            </a:r>
          </a:p>
          <a:p>
            <a:r>
              <a:rPr lang="en-US" dirty="0"/>
              <a:t>At least two trained peers lead the group</a:t>
            </a:r>
          </a:p>
          <a:p>
            <a:r>
              <a:rPr lang="en-US" dirty="0"/>
              <a:t>Break out opportunities for small group or paired discussions</a:t>
            </a:r>
          </a:p>
          <a:p>
            <a:r>
              <a:rPr lang="en-US" dirty="0"/>
              <a:t>Monetary support for participation</a:t>
            </a:r>
          </a:p>
          <a:p>
            <a:r>
              <a:rPr lang="en-US" dirty="0"/>
              <a:t>Open or closed group format</a:t>
            </a:r>
          </a:p>
        </p:txBody>
      </p:sp>
    </p:spTree>
    <p:extLst>
      <p:ext uri="{BB962C8B-B14F-4D97-AF65-F5344CB8AC3E}">
        <p14:creationId xmlns:p14="http://schemas.microsoft.com/office/powerpoint/2010/main" val="2874848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8A082-B139-DF4A-BAA9-F7BABEC003DA}"/>
              </a:ext>
            </a:extLst>
          </p:cNvPr>
          <p:cNvSpPr>
            <a:spLocks noGrp="1"/>
          </p:cNvSpPr>
          <p:nvPr>
            <p:ph type="title"/>
          </p:nvPr>
        </p:nvSpPr>
        <p:spPr/>
        <p:txBody>
          <a:bodyPr/>
          <a:lstStyle/>
          <a:p>
            <a:r>
              <a:rPr lang="en-US" dirty="0"/>
              <a:t>Technical Support for Families</a:t>
            </a:r>
          </a:p>
        </p:txBody>
      </p:sp>
      <p:sp>
        <p:nvSpPr>
          <p:cNvPr id="9" name="Content Placeholder 8">
            <a:extLst>
              <a:ext uri="{FF2B5EF4-FFF2-40B4-BE49-F238E27FC236}">
                <a16:creationId xmlns:a16="http://schemas.microsoft.com/office/drawing/2014/main" id="{313465DE-7517-EC41-BDAF-535BD902E13B}"/>
              </a:ext>
            </a:extLst>
          </p:cNvPr>
          <p:cNvSpPr>
            <a:spLocks noGrp="1"/>
          </p:cNvSpPr>
          <p:nvPr>
            <p:ph idx="1"/>
          </p:nvPr>
        </p:nvSpPr>
        <p:spPr/>
        <p:txBody>
          <a:bodyPr/>
          <a:lstStyle/>
          <a:p>
            <a:r>
              <a:rPr lang="en-US" dirty="0"/>
              <a:t>Obtaining the right equipment</a:t>
            </a:r>
          </a:p>
          <a:p>
            <a:r>
              <a:rPr lang="en-US" dirty="0"/>
              <a:t>Accessing the Internet</a:t>
            </a:r>
          </a:p>
          <a:p>
            <a:r>
              <a:rPr lang="en-US" dirty="0"/>
              <a:t>Setting up the space for participation in group</a:t>
            </a:r>
          </a:p>
          <a:p>
            <a:r>
              <a:rPr lang="en-US" dirty="0"/>
              <a:t>Attending break out groups</a:t>
            </a:r>
          </a:p>
          <a:p>
            <a:r>
              <a:rPr lang="en-US" dirty="0"/>
              <a:t>Sharing every family member’s voice</a:t>
            </a:r>
          </a:p>
          <a:p>
            <a:r>
              <a:rPr lang="en-US" dirty="0"/>
              <a:t>Doing the homework</a:t>
            </a:r>
          </a:p>
        </p:txBody>
      </p:sp>
    </p:spTree>
    <p:extLst>
      <p:ext uri="{BB962C8B-B14F-4D97-AF65-F5344CB8AC3E}">
        <p14:creationId xmlns:p14="http://schemas.microsoft.com/office/powerpoint/2010/main" val="1076924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EED62-7826-174B-B64C-63E72B66D80E}"/>
              </a:ext>
            </a:extLst>
          </p:cNvPr>
          <p:cNvSpPr>
            <a:spLocks noGrp="1"/>
          </p:cNvSpPr>
          <p:nvPr>
            <p:ph type="title"/>
          </p:nvPr>
        </p:nvSpPr>
        <p:spPr/>
        <p:txBody>
          <a:bodyPr/>
          <a:lstStyle/>
          <a:p>
            <a:r>
              <a:rPr lang="en-US" dirty="0"/>
              <a:t>Family Safety Guidelines for Group</a:t>
            </a:r>
          </a:p>
        </p:txBody>
      </p:sp>
      <p:sp>
        <p:nvSpPr>
          <p:cNvPr id="7" name="Content Placeholder 6">
            <a:extLst>
              <a:ext uri="{FF2B5EF4-FFF2-40B4-BE49-F238E27FC236}">
                <a16:creationId xmlns:a16="http://schemas.microsoft.com/office/drawing/2014/main" id="{8360422D-55E0-D140-96FE-379A4E75E784}"/>
              </a:ext>
            </a:extLst>
          </p:cNvPr>
          <p:cNvSpPr>
            <a:spLocks noGrp="1"/>
          </p:cNvSpPr>
          <p:nvPr>
            <p:ph idx="1"/>
          </p:nvPr>
        </p:nvSpPr>
        <p:spPr/>
        <p:txBody>
          <a:bodyPr/>
          <a:lstStyle/>
          <a:p>
            <a:r>
              <a:rPr lang="en-US" dirty="0"/>
              <a:t>Assessing immediate danger and privacy</a:t>
            </a:r>
          </a:p>
          <a:p>
            <a:r>
              <a:rPr lang="en-US" dirty="0"/>
              <a:t>Deescalating family conflict</a:t>
            </a:r>
          </a:p>
          <a:p>
            <a:r>
              <a:rPr lang="en-US" dirty="0"/>
              <a:t>Letting strangers in your home virtually</a:t>
            </a:r>
          </a:p>
          <a:p>
            <a:r>
              <a:rPr lang="en-US" dirty="0"/>
              <a:t>Mandated reporters</a:t>
            </a:r>
          </a:p>
          <a:p>
            <a:r>
              <a:rPr lang="en-US" dirty="0"/>
              <a:t>Backup connections during crises or session disruptions</a:t>
            </a:r>
          </a:p>
          <a:p>
            <a:endParaRPr lang="en-US" dirty="0"/>
          </a:p>
        </p:txBody>
      </p:sp>
    </p:spTree>
    <p:extLst>
      <p:ext uri="{BB962C8B-B14F-4D97-AF65-F5344CB8AC3E}">
        <p14:creationId xmlns:p14="http://schemas.microsoft.com/office/powerpoint/2010/main" val="304792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C:\Users\Laurel\AppData\Local\Temp\XPgrpwise\word flower 09.jpg">
            <a:extLst>
              <a:ext uri="{FF2B5EF4-FFF2-40B4-BE49-F238E27FC236}">
                <a16:creationId xmlns:a16="http://schemas.microsoft.com/office/drawing/2014/main" id="{D904A20F-6BCB-F745-AAFC-C890190EAA2B}"/>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7817" b="17183"/>
          <a:stretch/>
        </p:blipFill>
        <p:spPr>
          <a:xfrm>
            <a:off x="319336" y="2007281"/>
            <a:ext cx="5462613" cy="3072720"/>
          </a:xfrm>
          <a:prstGeom prst="rect">
            <a:avLst/>
          </a:prstGeom>
        </p:spPr>
      </p:pic>
      <p:sp>
        <p:nvSpPr>
          <p:cNvPr id="7" name="TextBox 5">
            <a:extLst>
              <a:ext uri="{FF2B5EF4-FFF2-40B4-BE49-F238E27FC236}">
                <a16:creationId xmlns:a16="http://schemas.microsoft.com/office/drawing/2014/main" id="{D10CD5AF-E824-F647-977A-EB39673308B0}"/>
              </a:ext>
            </a:extLst>
          </p:cNvPr>
          <p:cNvSpPr txBox="1">
            <a:spLocks noChangeArrowheads="1"/>
          </p:cNvSpPr>
          <p:nvPr/>
        </p:nvSpPr>
        <p:spPr bwMode="auto">
          <a:xfrm>
            <a:off x="5211254" y="6351143"/>
            <a:ext cx="66628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dirty="0">
                <a:latin typeface="Arial" panose="020B0604020202020204" pitchFamily="34" charset="0"/>
              </a:rPr>
              <a:t>Adapted from Working with Groups on Spiritual Themes</a:t>
            </a:r>
          </a:p>
        </p:txBody>
      </p:sp>
      <p:sp>
        <p:nvSpPr>
          <p:cNvPr id="3" name="Title 2">
            <a:extLst>
              <a:ext uri="{FF2B5EF4-FFF2-40B4-BE49-F238E27FC236}">
                <a16:creationId xmlns:a16="http://schemas.microsoft.com/office/drawing/2014/main" id="{2D501DE3-828E-BD4A-9818-18BA97F8A353}"/>
              </a:ext>
            </a:extLst>
          </p:cNvPr>
          <p:cNvSpPr>
            <a:spLocks noGrp="1"/>
          </p:cNvSpPr>
          <p:nvPr>
            <p:ph type="title"/>
          </p:nvPr>
        </p:nvSpPr>
        <p:spPr/>
        <p:txBody>
          <a:bodyPr/>
          <a:lstStyle/>
          <a:p>
            <a:r>
              <a:rPr lang="en-US" dirty="0"/>
              <a:t>Adapting Activities</a:t>
            </a:r>
          </a:p>
        </p:txBody>
      </p:sp>
      <p:grpSp>
        <p:nvGrpSpPr>
          <p:cNvPr id="25" name="Group 24">
            <a:extLst>
              <a:ext uri="{FF2B5EF4-FFF2-40B4-BE49-F238E27FC236}">
                <a16:creationId xmlns:a16="http://schemas.microsoft.com/office/drawing/2014/main" id="{C8F813BC-31E5-5842-B207-83548172D1C8}"/>
              </a:ext>
            </a:extLst>
          </p:cNvPr>
          <p:cNvGrpSpPr/>
          <p:nvPr/>
        </p:nvGrpSpPr>
        <p:grpSpPr>
          <a:xfrm>
            <a:off x="6410053" y="1898210"/>
            <a:ext cx="4674915" cy="3534310"/>
            <a:chOff x="1756707" y="-378776"/>
            <a:chExt cx="8068094" cy="7880971"/>
          </a:xfrm>
        </p:grpSpPr>
        <p:sp>
          <p:nvSpPr>
            <p:cNvPr id="26" name="Teardrop 25">
              <a:extLst>
                <a:ext uri="{FF2B5EF4-FFF2-40B4-BE49-F238E27FC236}">
                  <a16:creationId xmlns:a16="http://schemas.microsoft.com/office/drawing/2014/main" id="{25196143-D0A4-F14C-8770-42C62372D7E3}"/>
                </a:ext>
              </a:extLst>
            </p:cNvPr>
            <p:cNvSpPr/>
            <p:nvPr/>
          </p:nvSpPr>
          <p:spPr>
            <a:xfrm rot="10377333">
              <a:off x="6632063" y="151561"/>
              <a:ext cx="2300112" cy="2144125"/>
            </a:xfrm>
            <a:prstGeom prst="teardrop">
              <a:avLst>
                <a:gd name="adj" fmla="val 182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4B0F7A1-75DD-FC43-AD91-C5DA721344F5}"/>
                </a:ext>
              </a:extLst>
            </p:cNvPr>
            <p:cNvSpPr/>
            <p:nvPr/>
          </p:nvSpPr>
          <p:spPr>
            <a:xfrm rot="7163814">
              <a:off x="4096326" y="-300783"/>
              <a:ext cx="2300112" cy="2144125"/>
            </a:xfrm>
            <a:prstGeom prst="teardrop">
              <a:avLst>
                <a:gd name="adj" fmla="val 182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ardrop 27">
              <a:extLst>
                <a:ext uri="{FF2B5EF4-FFF2-40B4-BE49-F238E27FC236}">
                  <a16:creationId xmlns:a16="http://schemas.microsoft.com/office/drawing/2014/main" id="{5DEE5B29-1D51-ED4E-B02F-9D397D326BFF}"/>
                </a:ext>
              </a:extLst>
            </p:cNvPr>
            <p:cNvSpPr/>
            <p:nvPr/>
          </p:nvSpPr>
          <p:spPr>
            <a:xfrm rot="15292788">
              <a:off x="7049812" y="4071264"/>
              <a:ext cx="2300112" cy="2144125"/>
            </a:xfrm>
            <a:prstGeom prst="teardrop">
              <a:avLst>
                <a:gd name="adj" fmla="val 182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ardrop 28">
              <a:extLst>
                <a:ext uri="{FF2B5EF4-FFF2-40B4-BE49-F238E27FC236}">
                  <a16:creationId xmlns:a16="http://schemas.microsoft.com/office/drawing/2014/main" id="{71ECDD0A-885C-8442-806D-B7E51B7BD91B}"/>
                </a:ext>
              </a:extLst>
            </p:cNvPr>
            <p:cNvSpPr/>
            <p:nvPr/>
          </p:nvSpPr>
          <p:spPr>
            <a:xfrm rot="18829129">
              <a:off x="4648657" y="5280076"/>
              <a:ext cx="2300112" cy="2144125"/>
            </a:xfrm>
            <a:prstGeom prst="teardrop">
              <a:avLst>
                <a:gd name="adj" fmla="val 182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ardrop 29">
              <a:extLst>
                <a:ext uri="{FF2B5EF4-FFF2-40B4-BE49-F238E27FC236}">
                  <a16:creationId xmlns:a16="http://schemas.microsoft.com/office/drawing/2014/main" id="{9370DAD2-67CF-884E-8FA5-AF06C348F6CA}"/>
                </a:ext>
              </a:extLst>
            </p:cNvPr>
            <p:cNvSpPr/>
            <p:nvPr/>
          </p:nvSpPr>
          <p:spPr>
            <a:xfrm rot="258198">
              <a:off x="2336897" y="4407690"/>
              <a:ext cx="2300112" cy="2144125"/>
            </a:xfrm>
            <a:prstGeom prst="teardrop">
              <a:avLst>
                <a:gd name="adj" fmla="val 182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ardrop 30">
              <a:extLst>
                <a:ext uri="{FF2B5EF4-FFF2-40B4-BE49-F238E27FC236}">
                  <a16:creationId xmlns:a16="http://schemas.microsoft.com/office/drawing/2014/main" id="{58B89825-12C5-1942-A893-30DAFA3C0C28}"/>
                </a:ext>
              </a:extLst>
            </p:cNvPr>
            <p:cNvSpPr/>
            <p:nvPr/>
          </p:nvSpPr>
          <p:spPr>
            <a:xfrm rot="2169196">
              <a:off x="1756707" y="2780962"/>
              <a:ext cx="2300112" cy="2144125"/>
            </a:xfrm>
            <a:prstGeom prst="teardrop">
              <a:avLst>
                <a:gd name="adj" fmla="val 182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ardrop 31">
              <a:extLst>
                <a:ext uri="{FF2B5EF4-FFF2-40B4-BE49-F238E27FC236}">
                  <a16:creationId xmlns:a16="http://schemas.microsoft.com/office/drawing/2014/main" id="{82FDD203-18FA-234C-A771-C19F17688761}"/>
                </a:ext>
              </a:extLst>
            </p:cNvPr>
            <p:cNvSpPr/>
            <p:nvPr/>
          </p:nvSpPr>
          <p:spPr>
            <a:xfrm rot="4356225">
              <a:off x="2280327" y="966367"/>
              <a:ext cx="2300112" cy="2144125"/>
            </a:xfrm>
            <a:prstGeom prst="teardrop">
              <a:avLst>
                <a:gd name="adj" fmla="val 182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41E926B4-C2D4-8F44-97CD-69C340446676}"/>
                </a:ext>
              </a:extLst>
            </p:cNvPr>
            <p:cNvSpPr/>
            <p:nvPr/>
          </p:nvSpPr>
          <p:spPr>
            <a:xfrm rot="12704926">
              <a:off x="7524689" y="1983042"/>
              <a:ext cx="2300112" cy="2144125"/>
            </a:xfrm>
            <a:prstGeom prst="teardrop">
              <a:avLst>
                <a:gd name="adj" fmla="val 182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ardrop 33">
              <a:extLst>
                <a:ext uri="{FF2B5EF4-FFF2-40B4-BE49-F238E27FC236}">
                  <a16:creationId xmlns:a16="http://schemas.microsoft.com/office/drawing/2014/main" id="{8BB82050-8578-8B42-8494-01DAC86FACEC}"/>
                </a:ext>
              </a:extLst>
            </p:cNvPr>
            <p:cNvSpPr/>
            <p:nvPr/>
          </p:nvSpPr>
          <p:spPr>
            <a:xfrm rot="11667375">
              <a:off x="6823458" y="1815236"/>
              <a:ext cx="1601436" cy="1504585"/>
            </a:xfrm>
            <a:prstGeom prst="teardrop">
              <a:avLst>
                <a:gd name="adj" fmla="val 182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ardrop 34">
              <a:extLst>
                <a:ext uri="{FF2B5EF4-FFF2-40B4-BE49-F238E27FC236}">
                  <a16:creationId xmlns:a16="http://schemas.microsoft.com/office/drawing/2014/main" id="{CF14F80F-E62F-4243-ADBF-B30DAF9BD463}"/>
                </a:ext>
              </a:extLst>
            </p:cNvPr>
            <p:cNvSpPr/>
            <p:nvPr/>
          </p:nvSpPr>
          <p:spPr>
            <a:xfrm rot="20198177">
              <a:off x="4261884" y="4580271"/>
              <a:ext cx="1601436" cy="1504585"/>
            </a:xfrm>
            <a:prstGeom prst="teardrop">
              <a:avLst>
                <a:gd name="adj" fmla="val 182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ardrop 35">
              <a:extLst>
                <a:ext uri="{FF2B5EF4-FFF2-40B4-BE49-F238E27FC236}">
                  <a16:creationId xmlns:a16="http://schemas.microsoft.com/office/drawing/2014/main" id="{69B4CB8D-91AF-F447-AA7B-1F5F83191140}"/>
                </a:ext>
              </a:extLst>
            </p:cNvPr>
            <p:cNvSpPr/>
            <p:nvPr/>
          </p:nvSpPr>
          <p:spPr>
            <a:xfrm rot="1360808">
              <a:off x="3172858" y="3506555"/>
              <a:ext cx="1601436" cy="1504585"/>
            </a:xfrm>
            <a:prstGeom prst="teardrop">
              <a:avLst>
                <a:gd name="adj" fmla="val 182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ardrop 36">
              <a:extLst>
                <a:ext uri="{FF2B5EF4-FFF2-40B4-BE49-F238E27FC236}">
                  <a16:creationId xmlns:a16="http://schemas.microsoft.com/office/drawing/2014/main" id="{177ADE63-59BA-3648-A781-8C553897B843}"/>
                </a:ext>
              </a:extLst>
            </p:cNvPr>
            <p:cNvSpPr/>
            <p:nvPr/>
          </p:nvSpPr>
          <p:spPr>
            <a:xfrm rot="3503518">
              <a:off x="3128459" y="2242838"/>
              <a:ext cx="1601436" cy="1504585"/>
            </a:xfrm>
            <a:prstGeom prst="teardrop">
              <a:avLst>
                <a:gd name="adj" fmla="val 182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ardrop 37">
              <a:extLst>
                <a:ext uri="{FF2B5EF4-FFF2-40B4-BE49-F238E27FC236}">
                  <a16:creationId xmlns:a16="http://schemas.microsoft.com/office/drawing/2014/main" id="{4A7262A9-667E-8244-9A72-4D36F3DF3219}"/>
                </a:ext>
              </a:extLst>
            </p:cNvPr>
            <p:cNvSpPr/>
            <p:nvPr/>
          </p:nvSpPr>
          <p:spPr>
            <a:xfrm rot="6069948">
              <a:off x="3988905" y="1101055"/>
              <a:ext cx="1601436" cy="1504585"/>
            </a:xfrm>
            <a:prstGeom prst="teardrop">
              <a:avLst>
                <a:gd name="adj" fmla="val 182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ardrop 38">
              <a:extLst>
                <a:ext uri="{FF2B5EF4-FFF2-40B4-BE49-F238E27FC236}">
                  <a16:creationId xmlns:a16="http://schemas.microsoft.com/office/drawing/2014/main" id="{628C7319-6CB4-1B4D-8C5E-60713AF6FA71}"/>
                </a:ext>
              </a:extLst>
            </p:cNvPr>
            <p:cNvSpPr/>
            <p:nvPr/>
          </p:nvSpPr>
          <p:spPr>
            <a:xfrm rot="17294734">
              <a:off x="5825550" y="4509420"/>
              <a:ext cx="1601436" cy="1504585"/>
            </a:xfrm>
            <a:prstGeom prst="teardrop">
              <a:avLst>
                <a:gd name="adj" fmla="val 182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ardrop 39">
              <a:extLst>
                <a:ext uri="{FF2B5EF4-FFF2-40B4-BE49-F238E27FC236}">
                  <a16:creationId xmlns:a16="http://schemas.microsoft.com/office/drawing/2014/main" id="{3FED2974-CC18-334C-833F-6018A08A3920}"/>
                </a:ext>
              </a:extLst>
            </p:cNvPr>
            <p:cNvSpPr/>
            <p:nvPr/>
          </p:nvSpPr>
          <p:spPr>
            <a:xfrm rot="14403206">
              <a:off x="6909859" y="3372167"/>
              <a:ext cx="1601436" cy="1504585"/>
            </a:xfrm>
            <a:prstGeom prst="teardrop">
              <a:avLst>
                <a:gd name="adj" fmla="val 182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ardrop 40">
              <a:extLst>
                <a:ext uri="{FF2B5EF4-FFF2-40B4-BE49-F238E27FC236}">
                  <a16:creationId xmlns:a16="http://schemas.microsoft.com/office/drawing/2014/main" id="{9E17E1B4-1EEB-D547-9FBC-9BEFEBDE9069}"/>
                </a:ext>
              </a:extLst>
            </p:cNvPr>
            <p:cNvSpPr/>
            <p:nvPr/>
          </p:nvSpPr>
          <p:spPr>
            <a:xfrm rot="8850271">
              <a:off x="5541469" y="903977"/>
              <a:ext cx="1601436" cy="1504585"/>
            </a:xfrm>
            <a:prstGeom prst="teardrop">
              <a:avLst>
                <a:gd name="adj" fmla="val 18266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EB0A07C-4F69-D44D-B732-BEFDD7CD601A}"/>
                </a:ext>
              </a:extLst>
            </p:cNvPr>
            <p:cNvSpPr/>
            <p:nvPr/>
          </p:nvSpPr>
          <p:spPr>
            <a:xfrm>
              <a:off x="4389849" y="2748279"/>
              <a:ext cx="2930150" cy="160346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Spirituality</a:t>
              </a:r>
            </a:p>
          </p:txBody>
        </p:sp>
      </p:grpSp>
    </p:spTree>
    <p:extLst>
      <p:ext uri="{BB962C8B-B14F-4D97-AF65-F5344CB8AC3E}">
        <p14:creationId xmlns:p14="http://schemas.microsoft.com/office/powerpoint/2010/main" val="4222395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310B50-1910-7547-8760-B78983BD3326}"/>
              </a:ext>
            </a:extLst>
          </p:cNvPr>
          <p:cNvSpPr>
            <a:spLocks noGrp="1"/>
          </p:cNvSpPr>
          <p:nvPr>
            <p:ph idx="1"/>
          </p:nvPr>
        </p:nvSpPr>
        <p:spPr>
          <a:xfrm>
            <a:off x="4477406" y="1072367"/>
            <a:ext cx="7291667" cy="3450613"/>
          </a:xfrm>
        </p:spPr>
        <p:txBody>
          <a:bodyPr anchor="ctr">
            <a:normAutofit/>
          </a:bodyPr>
          <a:lstStyle/>
          <a:p>
            <a:pPr marL="0" indent="0">
              <a:buClr>
                <a:srgbClr val="785070"/>
              </a:buClr>
              <a:buNone/>
              <a:defRPr/>
            </a:pPr>
            <a:r>
              <a:rPr lang="en-US" sz="4000" dirty="0">
                <a:ea typeface="+mn-ea"/>
              </a:rPr>
              <a:t>For additional information:</a:t>
            </a:r>
          </a:p>
          <a:p>
            <a:pPr marL="400050" lvl="1" indent="0">
              <a:buClr>
                <a:srgbClr val="785070"/>
              </a:buClr>
              <a:buNone/>
              <a:defRPr/>
            </a:pPr>
            <a:r>
              <a:rPr lang="en-US" sz="4000" dirty="0">
                <a:ea typeface="+mn-ea"/>
              </a:rPr>
              <a:t>E-mail </a:t>
            </a:r>
            <a:r>
              <a:rPr lang="en-US" sz="4000" dirty="0" err="1">
                <a:ea typeface="+mn-ea"/>
              </a:rPr>
              <a:t>lkiser@gmail.com</a:t>
            </a:r>
            <a:endParaRPr lang="en-US" sz="4000" dirty="0">
              <a:ea typeface="+mn-ea"/>
            </a:endParaRPr>
          </a:p>
          <a:p>
            <a:pPr marL="400050" lvl="1" indent="0">
              <a:buClr>
                <a:srgbClr val="785070"/>
              </a:buClr>
              <a:buNone/>
              <a:defRPr/>
            </a:pPr>
            <a:r>
              <a:rPr lang="en-US" sz="4000" dirty="0">
                <a:ea typeface="+mn-ea"/>
              </a:rPr>
              <a:t>or visit</a:t>
            </a:r>
          </a:p>
          <a:p>
            <a:pPr marL="400050" lvl="1" indent="0">
              <a:buClr>
                <a:srgbClr val="785070"/>
              </a:buClr>
              <a:buNone/>
              <a:defRPr/>
            </a:pPr>
            <a:r>
              <a:rPr lang="en-US" sz="4000" dirty="0">
                <a:ea typeface="+mn-ea"/>
                <a:hlinkClick r:id="rId2"/>
              </a:rPr>
              <a:t>http://www.sfcresources.org/</a:t>
            </a:r>
            <a:endParaRPr lang="en-US" sz="2400" dirty="0">
              <a:ea typeface="+mn-ea"/>
            </a:endParaRPr>
          </a:p>
        </p:txBody>
      </p:sp>
      <p:pic>
        <p:nvPicPr>
          <p:cNvPr id="5" name="Picture 4">
            <a:extLst>
              <a:ext uri="{FF2B5EF4-FFF2-40B4-BE49-F238E27FC236}">
                <a16:creationId xmlns:a16="http://schemas.microsoft.com/office/drawing/2014/main" id="{D3E0E701-EB4A-BC4D-90F1-31995D9EF822}"/>
              </a:ext>
            </a:extLst>
          </p:cNvPr>
          <p:cNvPicPr>
            <a:picLocks noChangeAspect="1"/>
          </p:cNvPicPr>
          <p:nvPr/>
        </p:nvPicPr>
        <p:blipFill rotWithShape="1">
          <a:blip r:embed="rId3">
            <a:extLst>
              <a:ext uri="{28A0092B-C50C-407E-A947-70E740481C1C}">
                <a14:useLocalDpi xmlns:a14="http://schemas.microsoft.com/office/drawing/2010/main" val="0"/>
              </a:ext>
            </a:extLst>
          </a:blip>
          <a:srcRect l="14181" r="8532" b="-1"/>
          <a:stretch/>
        </p:blipFill>
        <p:spPr>
          <a:xfrm>
            <a:off x="1632941" y="275007"/>
            <a:ext cx="2435821" cy="3151672"/>
          </a:xfrm>
          <a:prstGeom prst="rect">
            <a:avLst/>
          </a:prstGeom>
        </p:spPr>
      </p:pic>
    </p:spTree>
    <p:extLst>
      <p:ext uri="{BB962C8B-B14F-4D97-AF65-F5344CB8AC3E}">
        <p14:creationId xmlns:p14="http://schemas.microsoft.com/office/powerpoint/2010/main" val="975348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 </a:t>
            </a:r>
          </a:p>
        </p:txBody>
      </p:sp>
      <p:sp>
        <p:nvSpPr>
          <p:cNvPr id="3" name="Content Placeholder 2"/>
          <p:cNvSpPr>
            <a:spLocks noGrp="1"/>
          </p:cNvSpPr>
          <p:nvPr>
            <p:ph idx="1"/>
          </p:nvPr>
        </p:nvSpPr>
        <p:spPr/>
        <p:txBody>
          <a:bodyPr/>
          <a:lstStyle/>
          <a:p>
            <a:r>
              <a:rPr lang="en-US" dirty="0"/>
              <a:t>Welcome</a:t>
            </a:r>
          </a:p>
          <a:p>
            <a:r>
              <a:rPr lang="en-US" dirty="0"/>
              <a:t>What would you like to gain from today’s talk?</a:t>
            </a:r>
          </a:p>
          <a:p>
            <a:r>
              <a:rPr lang="en-US" dirty="0"/>
              <a:t>What is something that you would like us to know about your family? Or the families that you work with.</a:t>
            </a:r>
          </a:p>
        </p:txBody>
      </p:sp>
    </p:spTree>
    <p:extLst>
      <p:ext uri="{BB962C8B-B14F-4D97-AF65-F5344CB8AC3E}">
        <p14:creationId xmlns:p14="http://schemas.microsoft.com/office/powerpoint/2010/main" val="1553615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BD6CF5-2CEB-DA4B-9F4F-034780EB56FB}"/>
              </a:ext>
            </a:extLst>
          </p:cNvPr>
          <p:cNvSpPr>
            <a:spLocks noGrp="1"/>
          </p:cNvSpPr>
          <p:nvPr>
            <p:ph type="title"/>
          </p:nvPr>
        </p:nvSpPr>
        <p:spPr>
          <a:xfrm>
            <a:off x="1804988" y="1442172"/>
            <a:ext cx="8582025" cy="2177328"/>
          </a:xfrm>
        </p:spPr>
        <p:txBody>
          <a:bodyPr vert="horz" lIns="91440" tIns="45720" rIns="91440" bIns="45720" rtlCol="0" anchor="ctr">
            <a:normAutofit fontScale="90000"/>
          </a:bodyPr>
          <a:lstStyle/>
          <a:p>
            <a:pPr algn="ctr"/>
            <a:r>
              <a:rPr lang="en-US" sz="6700" dirty="0"/>
              <a:t>Family Adaptation to Chronic Stress and Trauma</a:t>
            </a:r>
          </a:p>
        </p:txBody>
      </p:sp>
      <p:sp>
        <p:nvSpPr>
          <p:cNvPr id="16" name="Rectangle: Rounded Corners 15">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8A3D814-4393-8941-8156-68A847519714}"/>
              </a:ext>
            </a:extLst>
          </p:cNvPr>
          <p:cNvSpPr txBox="1"/>
          <p:nvPr/>
        </p:nvSpPr>
        <p:spPr>
          <a:xfrm>
            <a:off x="3006247" y="4797881"/>
            <a:ext cx="6808243" cy="646331"/>
          </a:xfrm>
          <a:prstGeom prst="rect">
            <a:avLst/>
          </a:prstGeom>
          <a:noFill/>
        </p:spPr>
        <p:txBody>
          <a:bodyPr wrap="square" rtlCol="0">
            <a:spAutoFit/>
          </a:bodyPr>
          <a:lstStyle/>
          <a:p>
            <a:r>
              <a:rPr lang="en-US" dirty="0"/>
              <a:t>Model of Complex Adaptations to Trauma in Families</a:t>
            </a:r>
          </a:p>
          <a:p>
            <a:r>
              <a:rPr lang="en-US" dirty="0"/>
              <a:t>(Kiser, 2015, </a:t>
            </a:r>
            <a:r>
              <a:rPr lang="en-US" dirty="0">
                <a:hlinkClick r:id="rId2"/>
              </a:rPr>
              <a:t>www.thefittcenter.org</a:t>
            </a:r>
            <a:r>
              <a:rPr lang="en-US" dirty="0"/>
              <a:t>)</a:t>
            </a:r>
          </a:p>
        </p:txBody>
      </p:sp>
    </p:spTree>
    <p:extLst>
      <p:ext uri="{BB962C8B-B14F-4D97-AF65-F5344CB8AC3E}">
        <p14:creationId xmlns:p14="http://schemas.microsoft.com/office/powerpoint/2010/main" val="1972637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oup 57">
            <a:extLst>
              <a:ext uri="{FF2B5EF4-FFF2-40B4-BE49-F238E27FC236}">
                <a16:creationId xmlns:a16="http://schemas.microsoft.com/office/drawing/2014/main" id="{513752CB-19D0-7B40-8B2F-53C81EB03190}"/>
              </a:ext>
            </a:extLst>
          </p:cNvPr>
          <p:cNvGrpSpPr>
            <a:grpSpLocks/>
          </p:cNvGrpSpPr>
          <p:nvPr/>
        </p:nvGrpSpPr>
        <p:grpSpPr bwMode="auto">
          <a:xfrm>
            <a:off x="2543175" y="1231901"/>
            <a:ext cx="3232150" cy="3332163"/>
            <a:chOff x="1019175" y="1460500"/>
            <a:chExt cx="3232150" cy="3332163"/>
          </a:xfrm>
        </p:grpSpPr>
        <p:grpSp>
          <p:nvGrpSpPr>
            <p:cNvPr id="27672" name="Group 56">
              <a:extLst>
                <a:ext uri="{FF2B5EF4-FFF2-40B4-BE49-F238E27FC236}">
                  <a16:creationId xmlns:a16="http://schemas.microsoft.com/office/drawing/2014/main" id="{675E9624-170D-264A-AAF5-814853E7C4F1}"/>
                </a:ext>
              </a:extLst>
            </p:cNvPr>
            <p:cNvGrpSpPr>
              <a:grpSpLocks/>
            </p:cNvGrpSpPr>
            <p:nvPr/>
          </p:nvGrpSpPr>
          <p:grpSpPr bwMode="auto">
            <a:xfrm>
              <a:off x="1019175" y="1460500"/>
              <a:ext cx="3232150" cy="3332163"/>
              <a:chOff x="1019175" y="1460500"/>
              <a:chExt cx="3232150" cy="3332163"/>
            </a:xfrm>
          </p:grpSpPr>
          <p:sp>
            <p:nvSpPr>
              <p:cNvPr id="5154" name="Line 5">
                <a:extLst>
                  <a:ext uri="{FF2B5EF4-FFF2-40B4-BE49-F238E27FC236}">
                    <a16:creationId xmlns:a16="http://schemas.microsoft.com/office/drawing/2014/main" id="{99F22451-A4B4-9C47-9F4A-5005C9A635B7}"/>
                  </a:ext>
                </a:extLst>
              </p:cNvPr>
              <p:cNvSpPr>
                <a:spLocks noChangeShapeType="1"/>
              </p:cNvSpPr>
              <p:nvPr/>
            </p:nvSpPr>
            <p:spPr bwMode="auto">
              <a:xfrm flipV="1">
                <a:off x="1905000" y="3810000"/>
                <a:ext cx="1571625" cy="598488"/>
              </a:xfrm>
              <a:prstGeom prst="line">
                <a:avLst/>
              </a:prstGeom>
              <a:noFill/>
              <a:ln w="19050" cap="rnd">
                <a:solidFill>
                  <a:schemeClr val="bg1">
                    <a:lumMod val="50000"/>
                  </a:schemeClr>
                </a:solidFill>
                <a:prstDash val="sysDot"/>
                <a:round/>
                <a:headEnd/>
                <a:tailEnd type="triangle" w="med" len="med"/>
              </a:ln>
            </p:spPr>
            <p:txBody>
              <a:bodyPr/>
              <a:lstStyle/>
              <a:p>
                <a:pPr eaLnBrk="0" hangingPunct="0">
                  <a:defRPr/>
                </a:pPr>
                <a:endParaRPr lang="en-US">
                  <a:latin typeface="Abadi MT Condensed Extra Bold" pitchFamily="34" charset="0"/>
                  <a:ea typeface="ＭＳ Ｐゴシック" charset="0"/>
                </a:endParaRPr>
              </a:p>
            </p:txBody>
          </p:sp>
          <p:sp>
            <p:nvSpPr>
              <p:cNvPr id="5155" name="Line 41">
                <a:extLst>
                  <a:ext uri="{FF2B5EF4-FFF2-40B4-BE49-F238E27FC236}">
                    <a16:creationId xmlns:a16="http://schemas.microsoft.com/office/drawing/2014/main" id="{174E5A7A-F9A0-2F44-8FA9-34490C2893B6}"/>
                  </a:ext>
                </a:extLst>
              </p:cNvPr>
              <p:cNvSpPr>
                <a:spLocks noChangeAspect="1" noChangeShapeType="1"/>
              </p:cNvSpPr>
              <p:nvPr/>
            </p:nvSpPr>
            <p:spPr bwMode="auto">
              <a:xfrm flipH="1" flipV="1">
                <a:off x="3838575" y="2316163"/>
                <a:ext cx="136525" cy="1168400"/>
              </a:xfrm>
              <a:prstGeom prst="line">
                <a:avLst/>
              </a:prstGeom>
              <a:noFill/>
              <a:ln w="19050" cap="rnd">
                <a:solidFill>
                  <a:schemeClr val="bg1">
                    <a:lumMod val="50000"/>
                  </a:schemeClr>
                </a:solidFill>
                <a:prstDash val="sysDot"/>
                <a:round/>
                <a:headEnd/>
                <a:tailEnd type="triangle" w="med" len="med"/>
              </a:ln>
            </p:spPr>
            <p:txBody>
              <a:bodyPr/>
              <a:lstStyle/>
              <a:p>
                <a:pPr eaLnBrk="0" hangingPunct="0">
                  <a:defRPr/>
                </a:pPr>
                <a:endParaRPr lang="en-US">
                  <a:latin typeface="Abadi MT Condensed Extra Bold" pitchFamily="34" charset="0"/>
                  <a:ea typeface="ＭＳ Ｐゴシック" charset="0"/>
                </a:endParaRPr>
              </a:p>
            </p:txBody>
          </p:sp>
          <p:sp>
            <p:nvSpPr>
              <p:cNvPr id="5156" name="Line 42">
                <a:extLst>
                  <a:ext uri="{FF2B5EF4-FFF2-40B4-BE49-F238E27FC236}">
                    <a16:creationId xmlns:a16="http://schemas.microsoft.com/office/drawing/2014/main" id="{ACF231F1-0E38-F240-B424-9E67438D2651}"/>
                  </a:ext>
                </a:extLst>
              </p:cNvPr>
              <p:cNvSpPr>
                <a:spLocks noChangeAspect="1" noChangeShapeType="1"/>
              </p:cNvSpPr>
              <p:nvPr/>
            </p:nvSpPr>
            <p:spPr bwMode="auto">
              <a:xfrm flipV="1">
                <a:off x="3636963" y="3278188"/>
                <a:ext cx="614362" cy="1158875"/>
              </a:xfrm>
              <a:prstGeom prst="line">
                <a:avLst/>
              </a:prstGeom>
              <a:noFill/>
              <a:ln w="19050" cap="rnd">
                <a:solidFill>
                  <a:schemeClr val="bg1">
                    <a:lumMod val="50000"/>
                  </a:schemeClr>
                </a:solidFill>
                <a:prstDash val="sysDot"/>
                <a:round/>
                <a:headEnd/>
                <a:tailEnd type="triangle" w="med" len="med"/>
              </a:ln>
            </p:spPr>
            <p:txBody>
              <a:bodyPr/>
              <a:lstStyle/>
              <a:p>
                <a:pPr eaLnBrk="0" hangingPunct="0">
                  <a:defRPr/>
                </a:pPr>
                <a:endParaRPr lang="en-US">
                  <a:latin typeface="Abadi MT Condensed Extra Bold" pitchFamily="34" charset="0"/>
                  <a:ea typeface="ＭＳ Ｐゴシック" charset="0"/>
                </a:endParaRPr>
              </a:p>
            </p:txBody>
          </p:sp>
          <p:sp>
            <p:nvSpPr>
              <p:cNvPr id="5157" name="Line 63">
                <a:extLst>
                  <a:ext uri="{FF2B5EF4-FFF2-40B4-BE49-F238E27FC236}">
                    <a16:creationId xmlns:a16="http://schemas.microsoft.com/office/drawing/2014/main" id="{DA2B6BD7-72F3-6A48-9AB1-AFBB702D1A8F}"/>
                  </a:ext>
                </a:extLst>
              </p:cNvPr>
              <p:cNvSpPr>
                <a:spLocks noChangeAspect="1" noChangeShapeType="1"/>
              </p:cNvSpPr>
              <p:nvPr/>
            </p:nvSpPr>
            <p:spPr bwMode="auto">
              <a:xfrm flipV="1">
                <a:off x="2652713" y="2309813"/>
                <a:ext cx="1093787" cy="1098550"/>
              </a:xfrm>
              <a:prstGeom prst="line">
                <a:avLst/>
              </a:prstGeom>
              <a:noFill/>
              <a:ln w="19050" cap="rnd">
                <a:solidFill>
                  <a:schemeClr val="bg1">
                    <a:lumMod val="50000"/>
                  </a:schemeClr>
                </a:solidFill>
                <a:prstDash val="sysDot"/>
                <a:round/>
                <a:headEnd/>
                <a:tailEnd type="triangle" w="med" len="med"/>
              </a:ln>
            </p:spPr>
            <p:txBody>
              <a:bodyPr/>
              <a:lstStyle/>
              <a:p>
                <a:pPr eaLnBrk="0" hangingPunct="0">
                  <a:defRPr/>
                </a:pPr>
                <a:endParaRPr lang="en-US">
                  <a:latin typeface="Abadi MT Condensed Extra Bold" pitchFamily="34" charset="0"/>
                  <a:ea typeface="ＭＳ Ｐゴシック" charset="0"/>
                </a:endParaRPr>
              </a:p>
            </p:txBody>
          </p:sp>
          <p:sp>
            <p:nvSpPr>
              <p:cNvPr id="5158" name="Line 65">
                <a:extLst>
                  <a:ext uri="{FF2B5EF4-FFF2-40B4-BE49-F238E27FC236}">
                    <a16:creationId xmlns:a16="http://schemas.microsoft.com/office/drawing/2014/main" id="{C63988CA-1586-C44F-9C15-D56AD939BBB1}"/>
                  </a:ext>
                </a:extLst>
              </p:cNvPr>
              <p:cNvSpPr>
                <a:spLocks noChangeAspect="1" noChangeShapeType="1"/>
              </p:cNvSpPr>
              <p:nvPr/>
            </p:nvSpPr>
            <p:spPr bwMode="auto">
              <a:xfrm flipH="1" flipV="1">
                <a:off x="2606675" y="1571625"/>
                <a:ext cx="1588" cy="1830388"/>
              </a:xfrm>
              <a:prstGeom prst="line">
                <a:avLst/>
              </a:prstGeom>
              <a:noFill/>
              <a:ln w="19050" cap="rnd">
                <a:solidFill>
                  <a:schemeClr val="bg1">
                    <a:lumMod val="50000"/>
                  </a:schemeClr>
                </a:solidFill>
                <a:prstDash val="sysDot"/>
                <a:round/>
                <a:headEnd/>
                <a:tailEnd type="triangle" w="med" len="med"/>
              </a:ln>
            </p:spPr>
            <p:txBody>
              <a:bodyPr/>
              <a:lstStyle/>
              <a:p>
                <a:pPr eaLnBrk="0" hangingPunct="0">
                  <a:defRPr/>
                </a:pPr>
                <a:endParaRPr lang="en-US">
                  <a:latin typeface="Abadi MT Condensed Extra Bold" pitchFamily="34" charset="0"/>
                  <a:ea typeface="ＭＳ Ｐゴシック" charset="0"/>
                </a:endParaRPr>
              </a:p>
            </p:txBody>
          </p:sp>
          <p:sp>
            <p:nvSpPr>
              <p:cNvPr id="5159" name="Line 68">
                <a:extLst>
                  <a:ext uri="{FF2B5EF4-FFF2-40B4-BE49-F238E27FC236}">
                    <a16:creationId xmlns:a16="http://schemas.microsoft.com/office/drawing/2014/main" id="{47E92846-44C5-0D4A-8987-389B0A4847F5}"/>
                  </a:ext>
                </a:extLst>
              </p:cNvPr>
              <p:cNvSpPr>
                <a:spLocks noChangeAspect="1" noChangeShapeType="1"/>
              </p:cNvSpPr>
              <p:nvPr/>
            </p:nvSpPr>
            <p:spPr bwMode="auto">
              <a:xfrm>
                <a:off x="1019175" y="3100388"/>
                <a:ext cx="2171700" cy="1692275"/>
              </a:xfrm>
              <a:prstGeom prst="line">
                <a:avLst/>
              </a:prstGeom>
              <a:noFill/>
              <a:ln w="19050" cap="rnd">
                <a:solidFill>
                  <a:schemeClr val="bg1">
                    <a:lumMod val="50000"/>
                  </a:schemeClr>
                </a:solidFill>
                <a:prstDash val="sysDot"/>
                <a:round/>
                <a:headEnd/>
                <a:tailEnd type="triangle" w="med" len="med"/>
              </a:ln>
            </p:spPr>
            <p:txBody>
              <a:bodyPr/>
              <a:lstStyle/>
              <a:p>
                <a:pPr eaLnBrk="0" hangingPunct="0">
                  <a:defRPr/>
                </a:pPr>
                <a:endParaRPr lang="en-US">
                  <a:latin typeface="Abadi MT Condensed Extra Bold" pitchFamily="34" charset="0"/>
                  <a:ea typeface="ＭＳ Ｐゴシック" charset="0"/>
                </a:endParaRPr>
              </a:p>
            </p:txBody>
          </p:sp>
          <p:sp>
            <p:nvSpPr>
              <p:cNvPr id="5160" name="Line 70">
                <a:extLst>
                  <a:ext uri="{FF2B5EF4-FFF2-40B4-BE49-F238E27FC236}">
                    <a16:creationId xmlns:a16="http://schemas.microsoft.com/office/drawing/2014/main" id="{1F1950B0-EC61-C74A-9234-4BA2FE0CFEAF}"/>
                  </a:ext>
                </a:extLst>
              </p:cNvPr>
              <p:cNvSpPr>
                <a:spLocks noChangeAspect="1" noChangeShapeType="1"/>
              </p:cNvSpPr>
              <p:nvPr/>
            </p:nvSpPr>
            <p:spPr bwMode="auto">
              <a:xfrm>
                <a:off x="2625725" y="4035425"/>
                <a:ext cx="546100" cy="757238"/>
              </a:xfrm>
              <a:prstGeom prst="line">
                <a:avLst/>
              </a:prstGeom>
              <a:noFill/>
              <a:ln w="19050" cap="rnd">
                <a:solidFill>
                  <a:schemeClr val="bg1">
                    <a:lumMod val="50000"/>
                  </a:schemeClr>
                </a:solidFill>
                <a:prstDash val="sysDot"/>
                <a:round/>
                <a:headEnd/>
                <a:tailEnd type="triangle" w="med" len="med"/>
              </a:ln>
            </p:spPr>
            <p:txBody>
              <a:bodyPr/>
              <a:lstStyle/>
              <a:p>
                <a:pPr eaLnBrk="0" hangingPunct="0">
                  <a:defRPr/>
                </a:pPr>
                <a:endParaRPr lang="en-US">
                  <a:latin typeface="Abadi MT Condensed Extra Bold" pitchFamily="34" charset="0"/>
                  <a:ea typeface="ＭＳ Ｐゴシック" charset="0"/>
                </a:endParaRPr>
              </a:p>
            </p:txBody>
          </p:sp>
          <p:sp>
            <p:nvSpPr>
              <p:cNvPr id="5161" name="Line 71">
                <a:extLst>
                  <a:ext uri="{FF2B5EF4-FFF2-40B4-BE49-F238E27FC236}">
                    <a16:creationId xmlns:a16="http://schemas.microsoft.com/office/drawing/2014/main" id="{C8A87EBE-799C-F744-88E5-EB208BC23101}"/>
                  </a:ext>
                </a:extLst>
              </p:cNvPr>
              <p:cNvSpPr>
                <a:spLocks noChangeAspect="1" noChangeShapeType="1"/>
              </p:cNvSpPr>
              <p:nvPr/>
            </p:nvSpPr>
            <p:spPr bwMode="auto">
              <a:xfrm flipV="1">
                <a:off x="3656013" y="4105275"/>
                <a:ext cx="396875" cy="330200"/>
              </a:xfrm>
              <a:prstGeom prst="line">
                <a:avLst/>
              </a:prstGeom>
              <a:noFill/>
              <a:ln w="19050" cap="rnd">
                <a:solidFill>
                  <a:schemeClr val="bg1">
                    <a:lumMod val="50000"/>
                  </a:schemeClr>
                </a:solidFill>
                <a:prstDash val="sysDot"/>
                <a:round/>
                <a:headEnd/>
                <a:tailEnd type="triangle" w="med" len="med"/>
              </a:ln>
            </p:spPr>
            <p:txBody>
              <a:bodyPr/>
              <a:lstStyle/>
              <a:p>
                <a:pPr eaLnBrk="0" hangingPunct="0">
                  <a:defRPr/>
                </a:pPr>
                <a:endParaRPr lang="en-US">
                  <a:latin typeface="Abadi MT Condensed Extra Bold" pitchFamily="34" charset="0"/>
                  <a:ea typeface="ＭＳ Ｐゴシック" charset="0"/>
                </a:endParaRPr>
              </a:p>
            </p:txBody>
          </p:sp>
          <p:sp>
            <p:nvSpPr>
              <p:cNvPr id="5162" name="Line 72">
                <a:extLst>
                  <a:ext uri="{FF2B5EF4-FFF2-40B4-BE49-F238E27FC236}">
                    <a16:creationId xmlns:a16="http://schemas.microsoft.com/office/drawing/2014/main" id="{7A4AB473-799D-4544-A4C8-84A48D889B16}"/>
                  </a:ext>
                </a:extLst>
              </p:cNvPr>
              <p:cNvSpPr>
                <a:spLocks noChangeAspect="1" noChangeShapeType="1"/>
              </p:cNvSpPr>
              <p:nvPr/>
            </p:nvSpPr>
            <p:spPr bwMode="auto">
              <a:xfrm>
                <a:off x="3030538" y="3760788"/>
                <a:ext cx="479425" cy="1587"/>
              </a:xfrm>
              <a:prstGeom prst="line">
                <a:avLst/>
              </a:prstGeom>
              <a:noFill/>
              <a:ln w="19050" cap="rnd">
                <a:solidFill>
                  <a:schemeClr val="bg1">
                    <a:lumMod val="50000"/>
                  </a:schemeClr>
                </a:solidFill>
                <a:prstDash val="sysDot"/>
                <a:round/>
                <a:headEnd/>
                <a:tailEnd type="triangle" w="med" len="med"/>
              </a:ln>
            </p:spPr>
            <p:txBody>
              <a:bodyPr/>
              <a:lstStyle/>
              <a:p>
                <a:pPr eaLnBrk="0" hangingPunct="0">
                  <a:defRPr/>
                </a:pPr>
                <a:endParaRPr lang="en-US">
                  <a:latin typeface="Abadi MT Condensed Extra Bold" pitchFamily="34" charset="0"/>
                  <a:ea typeface="ＭＳ Ｐゴシック" charset="0"/>
                </a:endParaRPr>
              </a:p>
            </p:txBody>
          </p:sp>
          <p:sp>
            <p:nvSpPr>
              <p:cNvPr id="5163" name="Line 73">
                <a:extLst>
                  <a:ext uri="{FF2B5EF4-FFF2-40B4-BE49-F238E27FC236}">
                    <a16:creationId xmlns:a16="http://schemas.microsoft.com/office/drawing/2014/main" id="{CB7EF9F0-CB71-F548-B2B2-1C89B45316C5}"/>
                  </a:ext>
                </a:extLst>
              </p:cNvPr>
              <p:cNvSpPr>
                <a:spLocks noChangeAspect="1" noChangeShapeType="1"/>
              </p:cNvSpPr>
              <p:nvPr/>
            </p:nvSpPr>
            <p:spPr bwMode="auto">
              <a:xfrm flipH="1" flipV="1">
                <a:off x="2613025" y="1571625"/>
                <a:ext cx="1295400" cy="1900238"/>
              </a:xfrm>
              <a:prstGeom prst="line">
                <a:avLst/>
              </a:prstGeom>
              <a:noFill/>
              <a:ln w="19050" cap="rnd">
                <a:solidFill>
                  <a:schemeClr val="bg1">
                    <a:lumMod val="50000"/>
                  </a:schemeClr>
                </a:solidFill>
                <a:prstDash val="sysDot"/>
                <a:round/>
                <a:headEnd/>
                <a:tailEnd type="triangle" w="med" len="med"/>
              </a:ln>
            </p:spPr>
            <p:txBody>
              <a:bodyPr/>
              <a:lstStyle/>
              <a:p>
                <a:pPr eaLnBrk="0" hangingPunct="0">
                  <a:defRPr/>
                </a:pPr>
                <a:endParaRPr lang="en-US">
                  <a:latin typeface="Abadi MT Condensed Extra Bold" pitchFamily="34" charset="0"/>
                  <a:ea typeface="ＭＳ Ｐゴシック" charset="0"/>
                </a:endParaRPr>
              </a:p>
            </p:txBody>
          </p:sp>
          <p:sp>
            <p:nvSpPr>
              <p:cNvPr id="5164" name="Line 77">
                <a:extLst>
                  <a:ext uri="{FF2B5EF4-FFF2-40B4-BE49-F238E27FC236}">
                    <a16:creationId xmlns:a16="http://schemas.microsoft.com/office/drawing/2014/main" id="{E28EA9D9-FA59-9B4F-BE68-C3A14859DE3B}"/>
                  </a:ext>
                </a:extLst>
              </p:cNvPr>
              <p:cNvSpPr>
                <a:spLocks noChangeAspect="1" noChangeShapeType="1"/>
              </p:cNvSpPr>
              <p:nvPr/>
            </p:nvSpPr>
            <p:spPr bwMode="auto">
              <a:xfrm>
                <a:off x="2671763" y="1571625"/>
                <a:ext cx="1201737" cy="1279525"/>
              </a:xfrm>
              <a:prstGeom prst="line">
                <a:avLst/>
              </a:prstGeom>
              <a:noFill/>
              <a:ln w="19050" cap="rnd">
                <a:solidFill>
                  <a:schemeClr val="bg1">
                    <a:lumMod val="50000"/>
                  </a:schemeClr>
                </a:solidFill>
                <a:prstDash val="sysDot"/>
                <a:round/>
                <a:headEnd/>
                <a:tailEnd type="triangle" w="med" len="med"/>
              </a:ln>
            </p:spPr>
            <p:txBody>
              <a:bodyPr/>
              <a:lstStyle/>
              <a:p>
                <a:pPr eaLnBrk="0" hangingPunct="0">
                  <a:defRPr/>
                </a:pPr>
                <a:endParaRPr lang="en-US">
                  <a:latin typeface="Abadi MT Condensed Extra Bold" pitchFamily="34" charset="0"/>
                  <a:ea typeface="ＭＳ Ｐゴシック" charset="0"/>
                </a:endParaRPr>
              </a:p>
            </p:txBody>
          </p:sp>
          <p:sp>
            <p:nvSpPr>
              <p:cNvPr id="5165" name="Line 78">
                <a:extLst>
                  <a:ext uri="{FF2B5EF4-FFF2-40B4-BE49-F238E27FC236}">
                    <a16:creationId xmlns:a16="http://schemas.microsoft.com/office/drawing/2014/main" id="{AA7E1E7D-685F-714B-955B-0A536AC285A5}"/>
                  </a:ext>
                </a:extLst>
              </p:cNvPr>
              <p:cNvSpPr>
                <a:spLocks noChangeAspect="1" noChangeShapeType="1"/>
              </p:cNvSpPr>
              <p:nvPr/>
            </p:nvSpPr>
            <p:spPr bwMode="auto">
              <a:xfrm>
                <a:off x="2976563" y="1460500"/>
                <a:ext cx="804862" cy="441325"/>
              </a:xfrm>
              <a:prstGeom prst="line">
                <a:avLst/>
              </a:prstGeom>
              <a:noFill/>
              <a:ln w="19050" cap="rnd">
                <a:solidFill>
                  <a:schemeClr val="bg1">
                    <a:lumMod val="50000"/>
                  </a:schemeClr>
                </a:solidFill>
                <a:prstDash val="sysDot"/>
                <a:round/>
                <a:headEnd/>
                <a:tailEnd type="triangle" w="med" len="med"/>
              </a:ln>
            </p:spPr>
            <p:txBody>
              <a:bodyPr/>
              <a:lstStyle/>
              <a:p>
                <a:pPr eaLnBrk="0" hangingPunct="0">
                  <a:defRPr/>
                </a:pPr>
                <a:endParaRPr lang="en-US">
                  <a:latin typeface="Abadi MT Condensed Extra Bold" pitchFamily="34" charset="0"/>
                  <a:ea typeface="ＭＳ Ｐゴシック" charset="0"/>
                </a:endParaRPr>
              </a:p>
            </p:txBody>
          </p:sp>
          <p:sp>
            <p:nvSpPr>
              <p:cNvPr id="5166" name="Line 80">
                <a:extLst>
                  <a:ext uri="{FF2B5EF4-FFF2-40B4-BE49-F238E27FC236}">
                    <a16:creationId xmlns:a16="http://schemas.microsoft.com/office/drawing/2014/main" id="{8CBEBAB8-AFD0-7447-9B5A-A40E27924D37}"/>
                  </a:ext>
                </a:extLst>
              </p:cNvPr>
              <p:cNvSpPr>
                <a:spLocks noChangeAspect="1" noChangeShapeType="1"/>
              </p:cNvSpPr>
              <p:nvPr/>
            </p:nvSpPr>
            <p:spPr bwMode="auto">
              <a:xfrm flipV="1">
                <a:off x="2728913" y="3048000"/>
                <a:ext cx="1092200" cy="342900"/>
              </a:xfrm>
              <a:prstGeom prst="line">
                <a:avLst/>
              </a:prstGeom>
              <a:noFill/>
              <a:ln w="19050" cap="rnd">
                <a:solidFill>
                  <a:schemeClr val="bg1">
                    <a:lumMod val="50000"/>
                  </a:schemeClr>
                </a:solidFill>
                <a:prstDash val="sysDot"/>
                <a:round/>
                <a:headEnd/>
                <a:tailEnd type="triangle" w="med" len="med"/>
              </a:ln>
            </p:spPr>
            <p:txBody>
              <a:bodyPr/>
              <a:lstStyle/>
              <a:p>
                <a:pPr eaLnBrk="0" hangingPunct="0">
                  <a:defRPr/>
                </a:pPr>
                <a:endParaRPr lang="en-US">
                  <a:latin typeface="Abadi MT Condensed Extra Bold" pitchFamily="34" charset="0"/>
                  <a:ea typeface="ＭＳ Ｐゴシック" charset="0"/>
                </a:endParaRPr>
              </a:p>
            </p:txBody>
          </p:sp>
          <p:sp>
            <p:nvSpPr>
              <p:cNvPr id="5167" name="Line 4">
                <a:extLst>
                  <a:ext uri="{FF2B5EF4-FFF2-40B4-BE49-F238E27FC236}">
                    <a16:creationId xmlns:a16="http://schemas.microsoft.com/office/drawing/2014/main" id="{305A3B91-ACCF-5947-A6C1-ED36F2B1922B}"/>
                  </a:ext>
                </a:extLst>
              </p:cNvPr>
              <p:cNvSpPr>
                <a:spLocks noChangeShapeType="1"/>
              </p:cNvSpPr>
              <p:nvPr/>
            </p:nvSpPr>
            <p:spPr bwMode="auto">
              <a:xfrm flipV="1">
                <a:off x="1828800" y="3886200"/>
                <a:ext cx="371475" cy="284163"/>
              </a:xfrm>
              <a:prstGeom prst="line">
                <a:avLst/>
              </a:prstGeom>
              <a:noFill/>
              <a:ln w="19050" cap="rnd">
                <a:solidFill>
                  <a:schemeClr val="bg1">
                    <a:lumMod val="50000"/>
                  </a:schemeClr>
                </a:solidFill>
                <a:prstDash val="sysDot"/>
                <a:round/>
                <a:headEnd/>
                <a:tailEnd type="triangle" w="med" len="med"/>
              </a:ln>
            </p:spPr>
            <p:txBody>
              <a:bodyPr/>
              <a:lstStyle/>
              <a:p>
                <a:pPr eaLnBrk="0" hangingPunct="0">
                  <a:defRPr/>
                </a:pPr>
                <a:endParaRPr lang="en-US">
                  <a:latin typeface="Abadi MT Condensed Extra Bold" pitchFamily="34" charset="0"/>
                  <a:ea typeface="ＭＳ Ｐゴシック" charset="0"/>
                </a:endParaRPr>
              </a:p>
            </p:txBody>
          </p:sp>
        </p:grpSp>
        <p:cxnSp>
          <p:nvCxnSpPr>
            <p:cNvPr id="5153" name="Straight Arrow Connector 55">
              <a:extLst>
                <a:ext uri="{FF2B5EF4-FFF2-40B4-BE49-F238E27FC236}">
                  <a16:creationId xmlns:a16="http://schemas.microsoft.com/office/drawing/2014/main" id="{F83E1B0D-1FA1-BB4C-AB1E-9A3BAA6D3425}"/>
                </a:ext>
              </a:extLst>
            </p:cNvPr>
            <p:cNvCxnSpPr>
              <a:cxnSpLocks noChangeShapeType="1"/>
            </p:cNvCxnSpPr>
            <p:nvPr/>
          </p:nvCxnSpPr>
          <p:spPr bwMode="auto">
            <a:xfrm rot="5400000" flipH="1" flipV="1">
              <a:off x="2668588" y="3273425"/>
              <a:ext cx="2133600" cy="219075"/>
            </a:xfrm>
            <a:prstGeom prst="straightConnector1">
              <a:avLst/>
            </a:prstGeom>
            <a:noFill/>
            <a:ln w="19050" cap="rnd">
              <a:solidFill>
                <a:schemeClr val="bg1">
                  <a:lumMod val="50000"/>
                </a:schemeClr>
              </a:solidFill>
              <a:prstDash val="sysDot"/>
              <a:round/>
              <a:headEnd/>
              <a:tailEnd type="triangle" w="med" len="med"/>
            </a:ln>
          </p:spPr>
        </p:cxnSp>
      </p:grpSp>
      <p:grpSp>
        <p:nvGrpSpPr>
          <p:cNvPr id="27650" name="Group 41">
            <a:extLst>
              <a:ext uri="{FF2B5EF4-FFF2-40B4-BE49-F238E27FC236}">
                <a16:creationId xmlns:a16="http://schemas.microsoft.com/office/drawing/2014/main" id="{C92A1C54-172F-A34C-A2E5-8A6F87668340}"/>
              </a:ext>
            </a:extLst>
          </p:cNvPr>
          <p:cNvGrpSpPr>
            <a:grpSpLocks/>
          </p:cNvGrpSpPr>
          <p:nvPr/>
        </p:nvGrpSpPr>
        <p:grpSpPr bwMode="auto">
          <a:xfrm>
            <a:off x="2438400" y="1163638"/>
            <a:ext cx="1327150" cy="2836862"/>
            <a:chOff x="914400" y="1392238"/>
            <a:chExt cx="1327150" cy="2836862"/>
          </a:xfrm>
        </p:grpSpPr>
        <p:sp>
          <p:nvSpPr>
            <p:cNvPr id="27669" name="Line 66">
              <a:extLst>
                <a:ext uri="{FF2B5EF4-FFF2-40B4-BE49-F238E27FC236}">
                  <a16:creationId xmlns:a16="http://schemas.microsoft.com/office/drawing/2014/main" id="{C61169D7-AACF-984E-A86A-86E1F7E2CF48}"/>
                </a:ext>
              </a:extLst>
            </p:cNvPr>
            <p:cNvSpPr>
              <a:spLocks noChangeAspect="1" noChangeShapeType="1"/>
            </p:cNvSpPr>
            <p:nvPr/>
          </p:nvSpPr>
          <p:spPr bwMode="auto">
            <a:xfrm rot="21459496" flipH="1">
              <a:off x="1228725" y="1392238"/>
              <a:ext cx="982663" cy="712788"/>
            </a:xfrm>
            <a:prstGeom prst="line">
              <a:avLst/>
            </a:prstGeom>
            <a:noFill/>
            <a:ln w="3175">
              <a:solidFill>
                <a:schemeClr val="tx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7670" name="Line 67">
              <a:extLst>
                <a:ext uri="{FF2B5EF4-FFF2-40B4-BE49-F238E27FC236}">
                  <a16:creationId xmlns:a16="http://schemas.microsoft.com/office/drawing/2014/main" id="{EB8648FB-CB7B-7843-8FA7-1140F7E80C01}"/>
                </a:ext>
              </a:extLst>
            </p:cNvPr>
            <p:cNvSpPr>
              <a:spLocks noChangeAspect="1" noChangeShapeType="1"/>
            </p:cNvSpPr>
            <p:nvPr/>
          </p:nvSpPr>
          <p:spPr bwMode="auto">
            <a:xfrm>
              <a:off x="1285875" y="3098800"/>
              <a:ext cx="955675" cy="688975"/>
            </a:xfrm>
            <a:prstGeom prst="line">
              <a:avLst/>
            </a:prstGeom>
            <a:noFill/>
            <a:ln w="31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1" name="Line 3">
              <a:extLst>
                <a:ext uri="{FF2B5EF4-FFF2-40B4-BE49-F238E27FC236}">
                  <a16:creationId xmlns:a16="http://schemas.microsoft.com/office/drawing/2014/main" id="{5ADC63B7-46DE-394C-B806-74A501AA641E}"/>
                </a:ext>
              </a:extLst>
            </p:cNvPr>
            <p:cNvSpPr>
              <a:spLocks noChangeShapeType="1"/>
            </p:cNvSpPr>
            <p:nvPr/>
          </p:nvSpPr>
          <p:spPr bwMode="auto">
            <a:xfrm>
              <a:off x="914400" y="3124200"/>
              <a:ext cx="371475" cy="1104900"/>
            </a:xfrm>
            <a:prstGeom prst="line">
              <a:avLst/>
            </a:prstGeom>
            <a:noFill/>
            <a:ln w="31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8919" name="Rectangle 54">
            <a:extLst>
              <a:ext uri="{FF2B5EF4-FFF2-40B4-BE49-F238E27FC236}">
                <a16:creationId xmlns:a16="http://schemas.microsoft.com/office/drawing/2014/main" id="{DAA4A741-3519-5B4D-9C70-36FFED7413E8}"/>
              </a:ext>
            </a:extLst>
          </p:cNvPr>
          <p:cNvSpPr>
            <a:spLocks noChangeAspect="1" noChangeArrowheads="1"/>
          </p:cNvSpPr>
          <p:nvPr/>
        </p:nvSpPr>
        <p:spPr bwMode="auto">
          <a:xfrm>
            <a:off x="6604000" y="2057400"/>
            <a:ext cx="1092200" cy="609600"/>
          </a:xfrm>
          <a:prstGeom prst="rect">
            <a:avLst/>
          </a:prstGeom>
          <a:solidFill>
            <a:schemeClr val="accent5">
              <a:lumMod val="25000"/>
            </a:schemeClr>
          </a:solidFill>
          <a:ln w="9525" algn="ctr">
            <a:solidFill>
              <a:srgbClr val="000000"/>
            </a:solidFill>
            <a:miter lim="800000"/>
            <a:headEnd/>
            <a:tailEnd/>
          </a:ln>
        </p:spPr>
        <p:txBody>
          <a:bodyPr/>
          <a:lstStyle/>
          <a:p>
            <a:pPr algn="ctr">
              <a:defRPr/>
            </a:pPr>
            <a:r>
              <a:rPr lang="en-US" dirty="0">
                <a:solidFill>
                  <a:schemeClr val="accent3"/>
                </a:solidFill>
                <a:latin typeface="Calibri" pitchFamily="34" charset="0"/>
                <a:ea typeface="ＭＳ Ｐゴシック" charset="0"/>
              </a:rPr>
              <a:t>Family </a:t>
            </a:r>
          </a:p>
          <a:p>
            <a:pPr algn="ctr">
              <a:defRPr/>
            </a:pPr>
            <a:r>
              <a:rPr lang="en-US" dirty="0">
                <a:solidFill>
                  <a:schemeClr val="accent3"/>
                </a:solidFill>
                <a:latin typeface="Calibri" pitchFamily="34" charset="0"/>
                <a:ea typeface="ＭＳ Ｐゴシック" charset="0"/>
              </a:rPr>
              <a:t>Unit</a:t>
            </a:r>
          </a:p>
        </p:txBody>
      </p:sp>
      <p:sp>
        <p:nvSpPr>
          <p:cNvPr id="27652" name="Line 61">
            <a:extLst>
              <a:ext uri="{FF2B5EF4-FFF2-40B4-BE49-F238E27FC236}">
                <a16:creationId xmlns:a16="http://schemas.microsoft.com/office/drawing/2014/main" id="{CD60C1DC-D5A8-CC45-8985-E008CC10EB7E}"/>
              </a:ext>
            </a:extLst>
          </p:cNvPr>
          <p:cNvSpPr>
            <a:spLocks noChangeAspect="1" noChangeShapeType="1"/>
          </p:cNvSpPr>
          <p:nvPr/>
        </p:nvSpPr>
        <p:spPr bwMode="auto">
          <a:xfrm>
            <a:off x="2362201" y="4953000"/>
            <a:ext cx="4892675" cy="1588"/>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3" name="Rectangle 62">
            <a:extLst>
              <a:ext uri="{FF2B5EF4-FFF2-40B4-BE49-F238E27FC236}">
                <a16:creationId xmlns:a16="http://schemas.microsoft.com/office/drawing/2014/main" id="{3362D132-6854-C644-B100-A267DA21A4B5}"/>
              </a:ext>
            </a:extLst>
          </p:cNvPr>
          <p:cNvSpPr>
            <a:spLocks noChangeAspect="1" noChangeArrowheads="1"/>
          </p:cNvSpPr>
          <p:nvPr/>
        </p:nvSpPr>
        <p:spPr bwMode="auto">
          <a:xfrm>
            <a:off x="2805114" y="4953001"/>
            <a:ext cx="4205287"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badi MT Condensed Extra Bold" panose="020B0306030101010103" pitchFamily="34" charset="77"/>
                <a:ea typeface="ＭＳ Ｐゴシック" panose="020B0600070205080204" pitchFamily="34" charset="-128"/>
              </a:defRPr>
            </a:lvl1pPr>
            <a:lvl2pPr marL="742950" indent="-285750" eaLnBrk="0" hangingPunct="0">
              <a:defRPr sz="2400">
                <a:solidFill>
                  <a:schemeClr val="bg1"/>
                </a:solidFill>
                <a:latin typeface="Abadi MT Condensed Extra Bold" panose="020B0306030101010103" pitchFamily="34" charset="77"/>
                <a:ea typeface="ＭＳ Ｐゴシック" panose="020B0600070205080204" pitchFamily="34" charset="-128"/>
              </a:defRPr>
            </a:lvl2pPr>
            <a:lvl3pPr marL="1143000" indent="-228600" eaLnBrk="0" hangingPunct="0">
              <a:defRPr sz="2400">
                <a:solidFill>
                  <a:schemeClr val="bg1"/>
                </a:solidFill>
                <a:latin typeface="Abadi MT Condensed Extra Bold" panose="020B0306030101010103" pitchFamily="34" charset="77"/>
                <a:ea typeface="ＭＳ Ｐゴシック" panose="020B0600070205080204" pitchFamily="34" charset="-128"/>
              </a:defRPr>
            </a:lvl3pPr>
            <a:lvl4pPr marL="1600200" indent="-228600" eaLnBrk="0" hangingPunct="0">
              <a:defRPr sz="2400">
                <a:solidFill>
                  <a:schemeClr val="bg1"/>
                </a:solidFill>
                <a:latin typeface="Abadi MT Condensed Extra Bold" panose="020B0306030101010103" pitchFamily="34" charset="77"/>
                <a:ea typeface="ＭＳ Ｐゴシック" panose="020B0600070205080204" pitchFamily="34" charset="-128"/>
              </a:defRPr>
            </a:lvl4pPr>
            <a:lvl5pPr marL="2057400" indent="-228600" eaLnBrk="0" hangingPunct="0">
              <a:defRPr sz="2400">
                <a:solidFill>
                  <a:schemeClr val="bg1"/>
                </a:solidFill>
                <a:latin typeface="Abadi MT Condensed Extra Bold" panose="020B0306030101010103" pitchFamily="34"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bg1"/>
                </a:solidFill>
                <a:latin typeface="Abadi MT Condensed Extra Bold" panose="020B0306030101010103" pitchFamily="34"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bg1"/>
                </a:solidFill>
                <a:latin typeface="Abadi MT Condensed Extra Bold" panose="020B0306030101010103" pitchFamily="34"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bg1"/>
                </a:solidFill>
                <a:latin typeface="Abadi MT Condensed Extra Bold" panose="020B0306030101010103" pitchFamily="34"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bg1"/>
                </a:solidFill>
                <a:latin typeface="Abadi MT Condensed Extra Bold" panose="020B0306030101010103" pitchFamily="34" charset="77"/>
                <a:ea typeface="ＭＳ Ｐゴシック" panose="020B0600070205080204" pitchFamily="34" charset="-128"/>
              </a:defRPr>
            </a:lvl9pPr>
          </a:lstStyle>
          <a:p>
            <a:pPr eaLnBrk="1" hangingPunct="1"/>
            <a:r>
              <a:rPr lang="en-US" altLang="en-US" sz="1400" b="1">
                <a:solidFill>
                  <a:schemeClr val="tx1"/>
                </a:solidFill>
                <a:latin typeface="Calibri" panose="020F0502020204030204" pitchFamily="34" charset="0"/>
              </a:rPr>
              <a:t>Time     </a:t>
            </a:r>
            <a:r>
              <a:rPr lang="en-US" altLang="en-US" sz="1400" b="1">
                <a:solidFill>
                  <a:schemeClr val="tx1"/>
                </a:solidFill>
                <a:latin typeface="Franklin Gothic Book" panose="020B0503020102020204" pitchFamily="34" charset="0"/>
              </a:rPr>
              <a:t>	</a:t>
            </a:r>
            <a:r>
              <a:rPr lang="en-US" altLang="en-US" sz="1400">
                <a:solidFill>
                  <a:schemeClr val="tx1"/>
                </a:solidFill>
                <a:latin typeface="Calibri" panose="020F0502020204030204" pitchFamily="34" charset="0"/>
              </a:rPr>
              <a:t>Acute and longer-term effects</a:t>
            </a:r>
          </a:p>
          <a:p>
            <a:pPr eaLnBrk="1" hangingPunct="1"/>
            <a:r>
              <a:rPr lang="en-US" altLang="en-US" sz="1400">
                <a:solidFill>
                  <a:schemeClr val="tx1"/>
                </a:solidFill>
                <a:latin typeface="Calibri" panose="020F0502020204030204" pitchFamily="34" charset="0"/>
              </a:rPr>
              <a:t>	Individual development</a:t>
            </a:r>
          </a:p>
          <a:p>
            <a:pPr eaLnBrk="1" hangingPunct="1"/>
            <a:r>
              <a:rPr lang="en-US" altLang="en-US" sz="1400">
                <a:solidFill>
                  <a:schemeClr val="tx1"/>
                </a:solidFill>
                <a:latin typeface="Calibri" panose="020F0502020204030204" pitchFamily="34" charset="0"/>
              </a:rPr>
              <a:t>	Family life cycle</a:t>
            </a:r>
            <a:endParaRPr lang="en-US" altLang="en-US" sz="2000">
              <a:solidFill>
                <a:schemeClr val="tx1"/>
              </a:solidFill>
              <a:latin typeface="Calibri" panose="020F0502020204030204" pitchFamily="34" charset="0"/>
            </a:endParaRPr>
          </a:p>
        </p:txBody>
      </p:sp>
      <p:sp>
        <p:nvSpPr>
          <p:cNvPr id="27654" name="Line 64">
            <a:extLst>
              <a:ext uri="{FF2B5EF4-FFF2-40B4-BE49-F238E27FC236}">
                <a16:creationId xmlns:a16="http://schemas.microsoft.com/office/drawing/2014/main" id="{039C6A8B-56F6-0A4E-A8CF-CA6AB0A0E981}"/>
              </a:ext>
            </a:extLst>
          </p:cNvPr>
          <p:cNvSpPr>
            <a:spLocks noChangeAspect="1" noChangeShapeType="1"/>
          </p:cNvSpPr>
          <p:nvPr/>
        </p:nvSpPr>
        <p:spPr bwMode="auto">
          <a:xfrm flipV="1">
            <a:off x="3414714" y="2389189"/>
            <a:ext cx="3208337" cy="1587"/>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7655" name="Group 44">
            <a:extLst>
              <a:ext uri="{FF2B5EF4-FFF2-40B4-BE49-F238E27FC236}">
                <a16:creationId xmlns:a16="http://schemas.microsoft.com/office/drawing/2014/main" id="{46AB161B-FADE-6E40-9D70-F65379C5C96B}"/>
              </a:ext>
            </a:extLst>
          </p:cNvPr>
          <p:cNvGrpSpPr>
            <a:grpSpLocks/>
          </p:cNvGrpSpPr>
          <p:nvPr/>
        </p:nvGrpSpPr>
        <p:grpSpPr bwMode="auto">
          <a:xfrm>
            <a:off x="4508501" y="1128713"/>
            <a:ext cx="2716213" cy="3332162"/>
            <a:chOff x="2984500" y="1357313"/>
            <a:chExt cx="2716213" cy="3332163"/>
          </a:xfrm>
        </p:grpSpPr>
        <p:sp>
          <p:nvSpPr>
            <p:cNvPr id="12309" name="Line 69">
              <a:extLst>
                <a:ext uri="{FF2B5EF4-FFF2-40B4-BE49-F238E27FC236}">
                  <a16:creationId xmlns:a16="http://schemas.microsoft.com/office/drawing/2014/main" id="{B1079EFB-CAF1-C743-860E-73EDF35374D3}"/>
                </a:ext>
              </a:extLst>
            </p:cNvPr>
            <p:cNvSpPr>
              <a:spLocks noChangeAspect="1" noChangeShapeType="1"/>
            </p:cNvSpPr>
            <p:nvPr/>
          </p:nvSpPr>
          <p:spPr bwMode="auto">
            <a:xfrm rot="21370164" flipV="1">
              <a:off x="4013200" y="2976563"/>
              <a:ext cx="1687513" cy="1712913"/>
            </a:xfrm>
            <a:prstGeom prst="line">
              <a:avLst/>
            </a:prstGeom>
            <a:noFill/>
            <a:ln w="12700">
              <a:solidFill>
                <a:schemeClr val="accent4">
                  <a:lumMod val="85000"/>
                  <a:lumOff val="15000"/>
                </a:schemeClr>
              </a:solidFill>
              <a:prstDash val="dash"/>
              <a:round/>
              <a:headEnd/>
              <a:tailEnd type="triangle" w="med" len="med"/>
            </a:ln>
          </p:spPr>
          <p:txBody>
            <a:bodyPr/>
            <a:lstStyle/>
            <a:p>
              <a:pPr eaLnBrk="0" hangingPunct="0">
                <a:defRPr/>
              </a:pPr>
              <a:endParaRPr lang="en-US">
                <a:latin typeface="Abadi MT Condensed Extra Bold" pitchFamily="34" charset="0"/>
                <a:ea typeface="ＭＳ Ｐゴシック" charset="0"/>
              </a:endParaRPr>
            </a:p>
          </p:txBody>
        </p:sp>
        <p:sp>
          <p:nvSpPr>
            <p:cNvPr id="12310" name="Line 74">
              <a:extLst>
                <a:ext uri="{FF2B5EF4-FFF2-40B4-BE49-F238E27FC236}">
                  <a16:creationId xmlns:a16="http://schemas.microsoft.com/office/drawing/2014/main" id="{B7D4D5A8-A9BA-DF43-ABF7-D6FAF0292C0F}"/>
                </a:ext>
              </a:extLst>
            </p:cNvPr>
            <p:cNvSpPr>
              <a:spLocks noChangeAspect="1" noChangeShapeType="1"/>
            </p:cNvSpPr>
            <p:nvPr/>
          </p:nvSpPr>
          <p:spPr bwMode="auto">
            <a:xfrm>
              <a:off x="2984500" y="1357313"/>
              <a:ext cx="2538413" cy="942975"/>
            </a:xfrm>
            <a:prstGeom prst="line">
              <a:avLst/>
            </a:prstGeom>
            <a:noFill/>
            <a:ln w="12700">
              <a:solidFill>
                <a:schemeClr val="accent4">
                  <a:lumMod val="85000"/>
                  <a:lumOff val="15000"/>
                </a:schemeClr>
              </a:solidFill>
              <a:prstDash val="dash"/>
              <a:round/>
              <a:headEnd/>
              <a:tailEnd type="triangle" w="med" len="med"/>
            </a:ln>
          </p:spPr>
          <p:txBody>
            <a:bodyPr/>
            <a:lstStyle/>
            <a:p>
              <a:pPr eaLnBrk="0" hangingPunct="0">
                <a:defRPr/>
              </a:pPr>
              <a:endParaRPr lang="en-US">
                <a:latin typeface="Abadi MT Condensed Extra Bold" pitchFamily="34" charset="0"/>
                <a:ea typeface="ＭＳ Ｐゴシック" charset="0"/>
              </a:endParaRPr>
            </a:p>
          </p:txBody>
        </p:sp>
        <p:sp>
          <p:nvSpPr>
            <p:cNvPr id="12311" name="Line 75">
              <a:extLst>
                <a:ext uri="{FF2B5EF4-FFF2-40B4-BE49-F238E27FC236}">
                  <a16:creationId xmlns:a16="http://schemas.microsoft.com/office/drawing/2014/main" id="{9667DB1C-D37E-604E-9D2A-963CE6AE78EB}"/>
                </a:ext>
              </a:extLst>
            </p:cNvPr>
            <p:cNvSpPr>
              <a:spLocks noChangeAspect="1" noChangeShapeType="1"/>
            </p:cNvSpPr>
            <p:nvPr/>
          </p:nvSpPr>
          <p:spPr bwMode="auto">
            <a:xfrm>
              <a:off x="4243388" y="2108200"/>
              <a:ext cx="819150" cy="412750"/>
            </a:xfrm>
            <a:prstGeom prst="line">
              <a:avLst/>
            </a:prstGeom>
            <a:noFill/>
            <a:ln w="12700">
              <a:solidFill>
                <a:schemeClr val="accent4">
                  <a:lumMod val="85000"/>
                  <a:lumOff val="15000"/>
                </a:schemeClr>
              </a:solidFill>
              <a:prstDash val="dash"/>
              <a:round/>
              <a:headEnd/>
              <a:tailEnd type="triangle" w="med" len="med"/>
            </a:ln>
          </p:spPr>
          <p:txBody>
            <a:bodyPr/>
            <a:lstStyle/>
            <a:p>
              <a:pPr eaLnBrk="0" hangingPunct="0">
                <a:defRPr/>
              </a:pPr>
              <a:endParaRPr lang="en-US">
                <a:latin typeface="Abadi MT Condensed Extra Bold" pitchFamily="34" charset="0"/>
                <a:ea typeface="ＭＳ Ｐゴシック" charset="0"/>
              </a:endParaRPr>
            </a:p>
          </p:txBody>
        </p:sp>
        <p:sp>
          <p:nvSpPr>
            <p:cNvPr id="12312" name="Line 76">
              <a:extLst>
                <a:ext uri="{FF2B5EF4-FFF2-40B4-BE49-F238E27FC236}">
                  <a16:creationId xmlns:a16="http://schemas.microsoft.com/office/drawing/2014/main" id="{99D08479-FB15-D74F-A078-C7F3009D9EDE}"/>
                </a:ext>
              </a:extLst>
            </p:cNvPr>
            <p:cNvSpPr>
              <a:spLocks noChangeAspect="1" noChangeShapeType="1"/>
            </p:cNvSpPr>
            <p:nvPr/>
          </p:nvSpPr>
          <p:spPr bwMode="auto">
            <a:xfrm flipV="1">
              <a:off x="4452938" y="2657475"/>
              <a:ext cx="608012" cy="193675"/>
            </a:xfrm>
            <a:prstGeom prst="line">
              <a:avLst/>
            </a:prstGeom>
            <a:noFill/>
            <a:ln w="12700">
              <a:solidFill>
                <a:schemeClr val="accent4">
                  <a:lumMod val="85000"/>
                  <a:lumOff val="15000"/>
                </a:schemeClr>
              </a:solidFill>
              <a:prstDash val="dash"/>
              <a:round/>
              <a:headEnd/>
              <a:tailEnd type="triangle" w="med" len="med"/>
            </a:ln>
          </p:spPr>
          <p:txBody>
            <a:bodyPr/>
            <a:lstStyle/>
            <a:p>
              <a:pPr eaLnBrk="0" hangingPunct="0">
                <a:defRPr/>
              </a:pPr>
              <a:endParaRPr lang="en-US">
                <a:latin typeface="Abadi MT Condensed Extra Bold" pitchFamily="34" charset="0"/>
                <a:ea typeface="ＭＳ Ｐゴシック" charset="0"/>
              </a:endParaRPr>
            </a:p>
          </p:txBody>
        </p:sp>
        <p:sp>
          <p:nvSpPr>
            <p:cNvPr id="12313" name="Line 79">
              <a:extLst>
                <a:ext uri="{FF2B5EF4-FFF2-40B4-BE49-F238E27FC236}">
                  <a16:creationId xmlns:a16="http://schemas.microsoft.com/office/drawing/2014/main" id="{97C62760-FD15-8043-BAAF-CA5544366EDB}"/>
                </a:ext>
              </a:extLst>
            </p:cNvPr>
            <p:cNvSpPr>
              <a:spLocks noChangeAspect="1" noChangeShapeType="1"/>
            </p:cNvSpPr>
            <p:nvPr/>
          </p:nvSpPr>
          <p:spPr bwMode="auto">
            <a:xfrm flipV="1">
              <a:off x="4429125" y="2944813"/>
              <a:ext cx="1109663" cy="847725"/>
            </a:xfrm>
            <a:prstGeom prst="line">
              <a:avLst/>
            </a:prstGeom>
            <a:noFill/>
            <a:ln w="12700">
              <a:solidFill>
                <a:schemeClr val="accent4">
                  <a:lumMod val="85000"/>
                  <a:lumOff val="15000"/>
                </a:schemeClr>
              </a:solidFill>
              <a:prstDash val="dash"/>
              <a:round/>
              <a:headEnd/>
              <a:tailEnd type="triangle" w="med" len="med"/>
            </a:ln>
          </p:spPr>
          <p:txBody>
            <a:bodyPr/>
            <a:lstStyle/>
            <a:p>
              <a:pPr eaLnBrk="0" hangingPunct="0">
                <a:defRPr/>
              </a:pPr>
              <a:endParaRPr lang="en-US">
                <a:latin typeface="Abadi MT Condensed Extra Bold" pitchFamily="34" charset="0"/>
                <a:ea typeface="ＭＳ Ｐゴシック" charset="0"/>
              </a:endParaRPr>
            </a:p>
          </p:txBody>
        </p:sp>
      </p:grpSp>
      <p:grpSp>
        <p:nvGrpSpPr>
          <p:cNvPr id="6" name="Group 40">
            <a:extLst>
              <a:ext uri="{FF2B5EF4-FFF2-40B4-BE49-F238E27FC236}">
                <a16:creationId xmlns:a16="http://schemas.microsoft.com/office/drawing/2014/main" id="{D2B926D7-ED60-0A42-9F19-34B0FA2201E0}"/>
              </a:ext>
            </a:extLst>
          </p:cNvPr>
          <p:cNvGrpSpPr>
            <a:grpSpLocks/>
          </p:cNvGrpSpPr>
          <p:nvPr/>
        </p:nvGrpSpPr>
        <p:grpSpPr bwMode="auto">
          <a:xfrm>
            <a:off x="2286001" y="914400"/>
            <a:ext cx="2278063" cy="3505200"/>
            <a:chOff x="762000" y="1143000"/>
            <a:chExt cx="2278063" cy="3505200"/>
          </a:xfrm>
          <a:solidFill>
            <a:srgbClr val="00B0F0"/>
          </a:solidFill>
        </p:grpSpPr>
        <p:sp>
          <p:nvSpPr>
            <p:cNvPr id="5141" name="Rectangle 55">
              <a:extLst>
                <a:ext uri="{FF2B5EF4-FFF2-40B4-BE49-F238E27FC236}">
                  <a16:creationId xmlns:a16="http://schemas.microsoft.com/office/drawing/2014/main" id="{53B41382-6059-0948-A1F6-7BAFC9EAA807}"/>
                </a:ext>
              </a:extLst>
            </p:cNvPr>
            <p:cNvSpPr>
              <a:spLocks noChangeAspect="1" noChangeArrowheads="1"/>
            </p:cNvSpPr>
            <p:nvPr/>
          </p:nvSpPr>
          <p:spPr bwMode="auto">
            <a:xfrm>
              <a:off x="2176463" y="1143000"/>
              <a:ext cx="808038" cy="422275"/>
            </a:xfrm>
            <a:prstGeom prst="rect">
              <a:avLst/>
            </a:prstGeom>
            <a:grpFill/>
            <a:ln w="9525">
              <a:solidFill>
                <a:srgbClr val="000000"/>
              </a:solidFill>
              <a:miter lim="800000"/>
              <a:headEnd/>
              <a:tailEnd/>
            </a:ln>
          </p:spPr>
          <p:txBody>
            <a:bodyPr/>
            <a:lstStyle/>
            <a:p>
              <a:pPr algn="ctr">
                <a:defRPr/>
              </a:pPr>
              <a:r>
                <a:rPr lang="en-US" sz="1100" dirty="0">
                  <a:solidFill>
                    <a:schemeClr val="accent3"/>
                  </a:solidFill>
                  <a:latin typeface="Calibri" pitchFamily="34" charset="0"/>
                  <a:ea typeface="ＭＳ Ｐゴシック" charset="0"/>
                </a:rPr>
                <a:t>Child Response</a:t>
              </a:r>
            </a:p>
          </p:txBody>
        </p:sp>
        <p:sp>
          <p:nvSpPr>
            <p:cNvPr id="5142" name="Rectangle 56">
              <a:extLst>
                <a:ext uri="{FF2B5EF4-FFF2-40B4-BE49-F238E27FC236}">
                  <a16:creationId xmlns:a16="http://schemas.microsoft.com/office/drawing/2014/main" id="{A0D47C74-5489-1443-BA67-602E65F56BA5}"/>
                </a:ext>
              </a:extLst>
            </p:cNvPr>
            <p:cNvSpPr>
              <a:spLocks noChangeAspect="1" noChangeArrowheads="1"/>
            </p:cNvSpPr>
            <p:nvPr/>
          </p:nvSpPr>
          <p:spPr bwMode="auto">
            <a:xfrm>
              <a:off x="2220913" y="3414713"/>
              <a:ext cx="819150" cy="620713"/>
            </a:xfrm>
            <a:prstGeom prst="rect">
              <a:avLst/>
            </a:prstGeom>
            <a:grpFill/>
            <a:ln w="9525" algn="ctr">
              <a:solidFill>
                <a:srgbClr val="000000"/>
              </a:solidFill>
              <a:miter lim="800000"/>
              <a:headEnd/>
              <a:tailEnd/>
            </a:ln>
          </p:spPr>
          <p:txBody>
            <a:bodyPr/>
            <a:lstStyle/>
            <a:p>
              <a:pPr algn="ctr">
                <a:defRPr/>
              </a:pPr>
              <a:r>
                <a:rPr lang="en-US" sz="1100" dirty="0">
                  <a:solidFill>
                    <a:schemeClr val="accent3"/>
                  </a:solidFill>
                  <a:latin typeface="Calibri" pitchFamily="34" charset="0"/>
                  <a:ea typeface="ＭＳ Ｐゴシック" charset="0"/>
                </a:rPr>
                <a:t>Adult/</a:t>
              </a:r>
            </a:p>
            <a:p>
              <a:pPr algn="ctr">
                <a:defRPr/>
              </a:pPr>
              <a:r>
                <a:rPr lang="en-US" sz="1100" dirty="0">
                  <a:solidFill>
                    <a:schemeClr val="accent3"/>
                  </a:solidFill>
                  <a:latin typeface="Calibri" pitchFamily="34" charset="0"/>
                  <a:ea typeface="ＭＳ Ｐゴシック" charset="0"/>
                </a:rPr>
                <a:t>Parental</a:t>
              </a:r>
            </a:p>
            <a:p>
              <a:pPr algn="ctr">
                <a:defRPr/>
              </a:pPr>
              <a:r>
                <a:rPr lang="en-US" sz="1100" dirty="0">
                  <a:solidFill>
                    <a:schemeClr val="accent3"/>
                  </a:solidFill>
                  <a:latin typeface="Calibri" pitchFamily="34" charset="0"/>
                  <a:ea typeface="ＭＳ Ｐゴシック" charset="0"/>
                </a:rPr>
                <a:t>Response</a:t>
              </a:r>
            </a:p>
          </p:txBody>
        </p:sp>
        <p:sp>
          <p:nvSpPr>
            <p:cNvPr id="5143" name="Rectangle 2">
              <a:extLst>
                <a:ext uri="{FF2B5EF4-FFF2-40B4-BE49-F238E27FC236}">
                  <a16:creationId xmlns:a16="http://schemas.microsoft.com/office/drawing/2014/main" id="{E24E2AC1-C79C-A84A-8D0F-A157E15F984E}"/>
                </a:ext>
              </a:extLst>
            </p:cNvPr>
            <p:cNvSpPr>
              <a:spLocks noChangeArrowheads="1"/>
            </p:cNvSpPr>
            <p:nvPr/>
          </p:nvSpPr>
          <p:spPr bwMode="auto">
            <a:xfrm>
              <a:off x="762000" y="4191000"/>
              <a:ext cx="1219200" cy="457200"/>
            </a:xfrm>
            <a:prstGeom prst="rect">
              <a:avLst/>
            </a:prstGeom>
            <a:grpFill/>
            <a:ln w="9525">
              <a:solidFill>
                <a:srgbClr val="000000"/>
              </a:solidFill>
              <a:miter lim="800000"/>
              <a:headEnd/>
              <a:tailEnd/>
            </a:ln>
          </p:spPr>
          <p:txBody>
            <a:bodyPr/>
            <a:lstStyle/>
            <a:p>
              <a:pPr algn="ctr">
                <a:defRPr/>
              </a:pPr>
              <a:r>
                <a:rPr lang="en-US" sz="1100" dirty="0">
                  <a:solidFill>
                    <a:schemeClr val="accent3"/>
                  </a:solidFill>
                  <a:latin typeface="Calibri" pitchFamily="34" charset="0"/>
                  <a:ea typeface="ＭＳ Ｐゴシック" charset="0"/>
                </a:rPr>
                <a:t>Intergenerational Response</a:t>
              </a:r>
            </a:p>
          </p:txBody>
        </p:sp>
      </p:grpSp>
      <p:grpSp>
        <p:nvGrpSpPr>
          <p:cNvPr id="27657" name="Group 46">
            <a:extLst>
              <a:ext uri="{FF2B5EF4-FFF2-40B4-BE49-F238E27FC236}">
                <a16:creationId xmlns:a16="http://schemas.microsoft.com/office/drawing/2014/main" id="{D6938093-68F4-BB43-A1B9-2D84B5011FDA}"/>
              </a:ext>
            </a:extLst>
          </p:cNvPr>
          <p:cNvGrpSpPr>
            <a:grpSpLocks/>
          </p:cNvGrpSpPr>
          <p:nvPr/>
        </p:nvGrpSpPr>
        <p:grpSpPr bwMode="auto">
          <a:xfrm>
            <a:off x="7924800" y="1828801"/>
            <a:ext cx="1676400" cy="879475"/>
            <a:chOff x="6400800" y="2057400"/>
            <a:chExt cx="1676400" cy="879475"/>
          </a:xfrm>
        </p:grpSpPr>
        <p:sp>
          <p:nvSpPr>
            <p:cNvPr id="27662" name="AutoShape 6">
              <a:extLst>
                <a:ext uri="{FF2B5EF4-FFF2-40B4-BE49-F238E27FC236}">
                  <a16:creationId xmlns:a16="http://schemas.microsoft.com/office/drawing/2014/main" id="{BD7D12C6-2D04-8642-99EC-E0826AD4182E}"/>
                </a:ext>
              </a:extLst>
            </p:cNvPr>
            <p:cNvSpPr>
              <a:spLocks noChangeArrowheads="1"/>
            </p:cNvSpPr>
            <p:nvPr/>
          </p:nvSpPr>
          <p:spPr bwMode="auto">
            <a:xfrm>
              <a:off x="6400800" y="2362200"/>
              <a:ext cx="342900" cy="5715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6120 h 21600"/>
                <a:gd name="T14" fmla="*/ 17440 w 21600"/>
                <a:gd name="T15" fmla="*/ 15480 h 21600"/>
              </a:gdLst>
              <a:ahLst/>
              <a:cxnLst>
                <a:cxn ang="T8">
                  <a:pos x="T0" y="T1"/>
                </a:cxn>
                <a:cxn ang="T9">
                  <a:pos x="T2" y="T3"/>
                </a:cxn>
                <a:cxn ang="T10">
                  <a:pos x="T4" y="T5"/>
                </a:cxn>
                <a:cxn ang="T11">
                  <a:pos x="T6" y="T7"/>
                </a:cxn>
              </a:cxnLst>
              <a:rect l="T12" t="T13" r="T14" b="T15"/>
              <a:pathLst>
                <a:path w="21600" h="21600">
                  <a:moveTo>
                    <a:pt x="12000" y="0"/>
                  </a:moveTo>
                  <a:lnTo>
                    <a:pt x="12000" y="6120"/>
                  </a:lnTo>
                  <a:lnTo>
                    <a:pt x="3375" y="6120"/>
                  </a:lnTo>
                  <a:lnTo>
                    <a:pt x="3375" y="15480"/>
                  </a:lnTo>
                  <a:lnTo>
                    <a:pt x="12000" y="15480"/>
                  </a:lnTo>
                  <a:lnTo>
                    <a:pt x="12000" y="21600"/>
                  </a:lnTo>
                  <a:lnTo>
                    <a:pt x="21600" y="10800"/>
                  </a:lnTo>
                  <a:lnTo>
                    <a:pt x="12000" y="0"/>
                  </a:lnTo>
                  <a:close/>
                </a:path>
                <a:path w="21600" h="21600">
                  <a:moveTo>
                    <a:pt x="1350" y="6120"/>
                  </a:moveTo>
                  <a:lnTo>
                    <a:pt x="1350" y="15480"/>
                  </a:lnTo>
                  <a:lnTo>
                    <a:pt x="2700" y="15480"/>
                  </a:lnTo>
                  <a:lnTo>
                    <a:pt x="2700" y="6120"/>
                  </a:lnTo>
                  <a:lnTo>
                    <a:pt x="1350" y="6120"/>
                  </a:lnTo>
                  <a:close/>
                </a:path>
                <a:path w="21600" h="21600">
                  <a:moveTo>
                    <a:pt x="0" y="6120"/>
                  </a:moveTo>
                  <a:lnTo>
                    <a:pt x="0" y="15480"/>
                  </a:lnTo>
                  <a:lnTo>
                    <a:pt x="675" y="15480"/>
                  </a:lnTo>
                  <a:lnTo>
                    <a:pt x="675" y="6120"/>
                  </a:lnTo>
                  <a:lnTo>
                    <a:pt x="0" y="6120"/>
                  </a:lnTo>
                  <a:close/>
                </a:path>
              </a:pathLst>
            </a:custGeom>
            <a:solidFill>
              <a:srgbClr val="FFFFFF"/>
            </a:solidFill>
            <a:ln w="9525">
              <a:solidFill>
                <a:srgbClr val="000000"/>
              </a:solidFill>
              <a:miter lim="800000"/>
              <a:headEnd/>
              <a:tailEnd/>
            </a:ln>
          </p:spPr>
          <p:txBody>
            <a:bodyPr/>
            <a:lstStyle/>
            <a:p>
              <a:endParaRPr lang="en-US"/>
            </a:p>
          </p:txBody>
        </p:sp>
        <p:sp>
          <p:nvSpPr>
            <p:cNvPr id="27663" name="Rectangle 7">
              <a:extLst>
                <a:ext uri="{FF2B5EF4-FFF2-40B4-BE49-F238E27FC236}">
                  <a16:creationId xmlns:a16="http://schemas.microsoft.com/office/drawing/2014/main" id="{A9753255-8C7C-DA45-B1D3-D833DBBB0282}"/>
                </a:ext>
              </a:extLst>
            </p:cNvPr>
            <p:cNvSpPr>
              <a:spLocks noChangeArrowheads="1"/>
            </p:cNvSpPr>
            <p:nvPr/>
          </p:nvSpPr>
          <p:spPr bwMode="auto">
            <a:xfrm>
              <a:off x="6858000" y="2057400"/>
              <a:ext cx="12192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bg1"/>
                  </a:solidFill>
                  <a:latin typeface="Abadi MT Condensed Extra Bold" panose="020B0306030101010103" pitchFamily="34" charset="77"/>
                  <a:ea typeface="ＭＳ Ｐゴシック" panose="020B0600070205080204" pitchFamily="34" charset="-128"/>
                </a:defRPr>
              </a:lvl1pPr>
              <a:lvl2pPr marL="742950" indent="-285750" eaLnBrk="0" hangingPunct="0">
                <a:defRPr sz="2400">
                  <a:solidFill>
                    <a:schemeClr val="bg1"/>
                  </a:solidFill>
                  <a:latin typeface="Abadi MT Condensed Extra Bold" panose="020B0306030101010103" pitchFamily="34" charset="77"/>
                  <a:ea typeface="ＭＳ Ｐゴシック" panose="020B0600070205080204" pitchFamily="34" charset="-128"/>
                </a:defRPr>
              </a:lvl2pPr>
              <a:lvl3pPr marL="1143000" indent="-228600" eaLnBrk="0" hangingPunct="0">
                <a:defRPr sz="2400">
                  <a:solidFill>
                    <a:schemeClr val="bg1"/>
                  </a:solidFill>
                  <a:latin typeface="Abadi MT Condensed Extra Bold" panose="020B0306030101010103" pitchFamily="34" charset="77"/>
                  <a:ea typeface="ＭＳ Ｐゴシック" panose="020B0600070205080204" pitchFamily="34" charset="-128"/>
                </a:defRPr>
              </a:lvl3pPr>
              <a:lvl4pPr marL="1600200" indent="-228600" eaLnBrk="0" hangingPunct="0">
                <a:defRPr sz="2400">
                  <a:solidFill>
                    <a:schemeClr val="bg1"/>
                  </a:solidFill>
                  <a:latin typeface="Abadi MT Condensed Extra Bold" panose="020B0306030101010103" pitchFamily="34" charset="77"/>
                  <a:ea typeface="ＭＳ Ｐゴシック" panose="020B0600070205080204" pitchFamily="34" charset="-128"/>
                </a:defRPr>
              </a:lvl4pPr>
              <a:lvl5pPr marL="2057400" indent="-228600" eaLnBrk="0" hangingPunct="0">
                <a:defRPr sz="2400">
                  <a:solidFill>
                    <a:schemeClr val="bg1"/>
                  </a:solidFill>
                  <a:latin typeface="Abadi MT Condensed Extra Bold" panose="020B0306030101010103" pitchFamily="34"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bg1"/>
                  </a:solidFill>
                  <a:latin typeface="Abadi MT Condensed Extra Bold" panose="020B0306030101010103" pitchFamily="34"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bg1"/>
                  </a:solidFill>
                  <a:latin typeface="Abadi MT Condensed Extra Bold" panose="020B0306030101010103" pitchFamily="34"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bg1"/>
                  </a:solidFill>
                  <a:latin typeface="Abadi MT Condensed Extra Bold" panose="020B0306030101010103" pitchFamily="34"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bg1"/>
                  </a:solidFill>
                  <a:latin typeface="Abadi MT Condensed Extra Bold" panose="020B0306030101010103" pitchFamily="34" charset="77"/>
                  <a:ea typeface="ＭＳ Ｐゴシック" panose="020B0600070205080204" pitchFamily="34" charset="-128"/>
                </a:defRPr>
              </a:lvl9pPr>
            </a:lstStyle>
            <a:p>
              <a:pPr algn="ctr" eaLnBrk="1" hangingPunct="1">
                <a:spcAft>
                  <a:spcPts val="1000"/>
                </a:spcAft>
              </a:pPr>
              <a:r>
                <a:rPr lang="en-US" altLang="en-US" sz="1400" b="1">
                  <a:solidFill>
                    <a:schemeClr val="tx1"/>
                  </a:solidFill>
                  <a:latin typeface="Calibri" panose="020F0502020204030204" pitchFamily="34" charset="0"/>
                </a:rPr>
                <a:t>Individual </a:t>
              </a:r>
              <a:endParaRPr lang="en-US" altLang="en-US" sz="1400" b="1">
                <a:solidFill>
                  <a:schemeClr val="tx1"/>
                </a:solidFill>
                <a:latin typeface="Times New Roman" panose="02020603050405020304" pitchFamily="18" charset="0"/>
              </a:endParaRPr>
            </a:p>
            <a:p>
              <a:pPr algn="ctr" eaLnBrk="1" hangingPunct="1">
                <a:spcAft>
                  <a:spcPts val="1000"/>
                </a:spcAft>
              </a:pPr>
              <a:r>
                <a:rPr lang="en-US" altLang="en-US" sz="1400" b="1">
                  <a:solidFill>
                    <a:schemeClr val="tx1"/>
                  </a:solidFill>
                  <a:latin typeface="Calibri" panose="020F0502020204030204" pitchFamily="34" charset="0"/>
                </a:rPr>
                <a:t>and </a:t>
              </a:r>
              <a:endParaRPr lang="en-US" altLang="en-US" sz="1400" b="1">
                <a:solidFill>
                  <a:schemeClr val="tx1"/>
                </a:solidFill>
                <a:latin typeface="Times New Roman" panose="02020603050405020304" pitchFamily="18" charset="0"/>
              </a:endParaRPr>
            </a:p>
            <a:p>
              <a:pPr algn="ctr" eaLnBrk="1" hangingPunct="1">
                <a:spcAft>
                  <a:spcPts val="1000"/>
                </a:spcAft>
              </a:pPr>
              <a:r>
                <a:rPr lang="en-US" altLang="en-US" sz="1400" b="1">
                  <a:solidFill>
                    <a:schemeClr val="tx1"/>
                  </a:solidFill>
                  <a:latin typeface="Calibri" panose="020F0502020204030204" pitchFamily="34" charset="0"/>
                </a:rPr>
                <a:t>Family </a:t>
              </a:r>
            </a:p>
            <a:p>
              <a:pPr algn="ctr" eaLnBrk="1" hangingPunct="1">
                <a:spcAft>
                  <a:spcPts val="1000"/>
                </a:spcAft>
              </a:pPr>
              <a:r>
                <a:rPr lang="en-US" altLang="en-US" sz="1400" b="1">
                  <a:solidFill>
                    <a:schemeClr val="tx1"/>
                  </a:solidFill>
                  <a:latin typeface="Calibri" panose="020F0502020204030204" pitchFamily="34" charset="0"/>
                </a:rPr>
                <a:t>Outcomes</a:t>
              </a:r>
              <a:endParaRPr lang="en-US" altLang="en-US" sz="1800">
                <a:solidFill>
                  <a:schemeClr val="tx1"/>
                </a:solidFill>
                <a:latin typeface="Arial" panose="020B0604020202020204" pitchFamily="34" charset="0"/>
              </a:endParaRPr>
            </a:p>
          </p:txBody>
        </p:sp>
      </p:grpSp>
      <p:sp>
        <p:nvSpPr>
          <p:cNvPr id="27658" name="TextBox 45">
            <a:extLst>
              <a:ext uri="{FF2B5EF4-FFF2-40B4-BE49-F238E27FC236}">
                <a16:creationId xmlns:a16="http://schemas.microsoft.com/office/drawing/2014/main" id="{D855C8C1-29E0-CA4D-959E-68128F568D0C}"/>
              </a:ext>
            </a:extLst>
          </p:cNvPr>
          <p:cNvSpPr txBox="1">
            <a:spLocks noChangeArrowheads="1"/>
          </p:cNvSpPr>
          <p:nvPr/>
        </p:nvSpPr>
        <p:spPr bwMode="auto">
          <a:xfrm>
            <a:off x="7696200" y="5181601"/>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badi MT Condensed Extra Bold" panose="020B0306030101010103" pitchFamily="34" charset="77"/>
                <a:ea typeface="ＭＳ Ｐゴシック" panose="020B0600070205080204" pitchFamily="34" charset="-128"/>
              </a:defRPr>
            </a:lvl1pPr>
            <a:lvl2pPr marL="742950" indent="-285750" eaLnBrk="0" hangingPunct="0">
              <a:defRPr sz="2400">
                <a:solidFill>
                  <a:schemeClr val="bg1"/>
                </a:solidFill>
                <a:latin typeface="Abadi MT Condensed Extra Bold" panose="020B0306030101010103" pitchFamily="34" charset="77"/>
                <a:ea typeface="ＭＳ Ｐゴシック" panose="020B0600070205080204" pitchFamily="34" charset="-128"/>
              </a:defRPr>
            </a:lvl2pPr>
            <a:lvl3pPr marL="1143000" indent="-228600" eaLnBrk="0" hangingPunct="0">
              <a:defRPr sz="2400">
                <a:solidFill>
                  <a:schemeClr val="bg1"/>
                </a:solidFill>
                <a:latin typeface="Abadi MT Condensed Extra Bold" panose="020B0306030101010103" pitchFamily="34" charset="77"/>
                <a:ea typeface="ＭＳ Ｐゴシック" panose="020B0600070205080204" pitchFamily="34" charset="-128"/>
              </a:defRPr>
            </a:lvl3pPr>
            <a:lvl4pPr marL="1600200" indent="-228600" eaLnBrk="0" hangingPunct="0">
              <a:defRPr sz="2400">
                <a:solidFill>
                  <a:schemeClr val="bg1"/>
                </a:solidFill>
                <a:latin typeface="Abadi MT Condensed Extra Bold" panose="020B0306030101010103" pitchFamily="34" charset="77"/>
                <a:ea typeface="ＭＳ Ｐゴシック" panose="020B0600070205080204" pitchFamily="34" charset="-128"/>
              </a:defRPr>
            </a:lvl4pPr>
            <a:lvl5pPr marL="2057400" indent="-228600" eaLnBrk="0" hangingPunct="0">
              <a:defRPr sz="2400">
                <a:solidFill>
                  <a:schemeClr val="bg1"/>
                </a:solidFill>
                <a:latin typeface="Abadi MT Condensed Extra Bold" panose="020B0306030101010103" pitchFamily="34" charset="77"/>
                <a:ea typeface="ＭＳ Ｐゴシック" panose="020B0600070205080204" pitchFamily="34" charset="-128"/>
              </a:defRPr>
            </a:lvl5pPr>
            <a:lvl6pPr marL="2514600" indent="-228600" eaLnBrk="0" fontAlgn="base" hangingPunct="0">
              <a:spcBef>
                <a:spcPct val="0"/>
              </a:spcBef>
              <a:spcAft>
                <a:spcPct val="0"/>
              </a:spcAft>
              <a:defRPr sz="2400">
                <a:solidFill>
                  <a:schemeClr val="bg1"/>
                </a:solidFill>
                <a:latin typeface="Abadi MT Condensed Extra Bold" panose="020B0306030101010103" pitchFamily="34" charset="77"/>
                <a:ea typeface="ＭＳ Ｐゴシック" panose="020B0600070205080204" pitchFamily="34" charset="-128"/>
              </a:defRPr>
            </a:lvl6pPr>
            <a:lvl7pPr marL="2971800" indent="-228600" eaLnBrk="0" fontAlgn="base" hangingPunct="0">
              <a:spcBef>
                <a:spcPct val="0"/>
              </a:spcBef>
              <a:spcAft>
                <a:spcPct val="0"/>
              </a:spcAft>
              <a:defRPr sz="2400">
                <a:solidFill>
                  <a:schemeClr val="bg1"/>
                </a:solidFill>
                <a:latin typeface="Abadi MT Condensed Extra Bold" panose="020B0306030101010103" pitchFamily="34" charset="77"/>
                <a:ea typeface="ＭＳ Ｐゴシック" panose="020B0600070205080204" pitchFamily="34" charset="-128"/>
              </a:defRPr>
            </a:lvl7pPr>
            <a:lvl8pPr marL="3429000" indent="-228600" eaLnBrk="0" fontAlgn="base" hangingPunct="0">
              <a:spcBef>
                <a:spcPct val="0"/>
              </a:spcBef>
              <a:spcAft>
                <a:spcPct val="0"/>
              </a:spcAft>
              <a:defRPr sz="2400">
                <a:solidFill>
                  <a:schemeClr val="bg1"/>
                </a:solidFill>
                <a:latin typeface="Abadi MT Condensed Extra Bold" panose="020B0306030101010103" pitchFamily="34" charset="77"/>
                <a:ea typeface="ＭＳ Ｐゴシック" panose="020B0600070205080204" pitchFamily="34" charset="-128"/>
              </a:defRPr>
            </a:lvl8pPr>
            <a:lvl9pPr marL="3886200" indent="-228600" eaLnBrk="0" fontAlgn="base" hangingPunct="0">
              <a:spcBef>
                <a:spcPct val="0"/>
              </a:spcBef>
              <a:spcAft>
                <a:spcPct val="0"/>
              </a:spcAft>
              <a:defRPr sz="2400">
                <a:solidFill>
                  <a:schemeClr val="bg1"/>
                </a:solidFill>
                <a:latin typeface="Abadi MT Condensed Extra Bold" panose="020B0306030101010103" pitchFamily="34" charset="77"/>
                <a:ea typeface="ＭＳ Ｐゴシック" panose="020B0600070205080204" pitchFamily="34" charset="-128"/>
              </a:defRPr>
            </a:lvl9pPr>
          </a:lstStyle>
          <a:p>
            <a:r>
              <a:rPr lang="en-US" altLang="en-US" sz="1400">
                <a:solidFill>
                  <a:schemeClr val="tx1"/>
                </a:solidFill>
                <a:latin typeface="Calibri" panose="020F0502020204030204" pitchFamily="34" charset="0"/>
              </a:rPr>
              <a:t>Adapted from Kiser &amp; Black, 2005</a:t>
            </a:r>
          </a:p>
        </p:txBody>
      </p:sp>
      <p:grpSp>
        <p:nvGrpSpPr>
          <p:cNvPr id="8" name="Group 42">
            <a:extLst>
              <a:ext uri="{FF2B5EF4-FFF2-40B4-BE49-F238E27FC236}">
                <a16:creationId xmlns:a16="http://schemas.microsoft.com/office/drawing/2014/main" id="{98E0B6D8-F325-B245-818D-70B9F3ED2D08}"/>
              </a:ext>
            </a:extLst>
          </p:cNvPr>
          <p:cNvGrpSpPr>
            <a:grpSpLocks/>
          </p:cNvGrpSpPr>
          <p:nvPr/>
        </p:nvGrpSpPr>
        <p:grpSpPr bwMode="auto">
          <a:xfrm>
            <a:off x="4687889" y="1673226"/>
            <a:ext cx="1597025" cy="3165475"/>
            <a:chOff x="3163888" y="1901825"/>
            <a:chExt cx="1597025" cy="3165476"/>
          </a:xfrm>
          <a:solidFill>
            <a:srgbClr val="5BD4FF"/>
          </a:solidFill>
        </p:grpSpPr>
        <p:sp>
          <p:nvSpPr>
            <p:cNvPr id="12314" name="Rectangle 57">
              <a:extLst>
                <a:ext uri="{FF2B5EF4-FFF2-40B4-BE49-F238E27FC236}">
                  <a16:creationId xmlns:a16="http://schemas.microsoft.com/office/drawing/2014/main" id="{B08D6B9E-8656-1341-AC7E-6649C9327B24}"/>
                </a:ext>
              </a:extLst>
            </p:cNvPr>
            <p:cNvSpPr>
              <a:spLocks noChangeAspect="1" noChangeArrowheads="1"/>
            </p:cNvSpPr>
            <p:nvPr/>
          </p:nvSpPr>
          <p:spPr bwMode="auto">
            <a:xfrm>
              <a:off x="3435350" y="1901825"/>
              <a:ext cx="817563" cy="414338"/>
            </a:xfrm>
            <a:prstGeom prst="rect">
              <a:avLst/>
            </a:prstGeom>
            <a:grpFill/>
            <a:ln w="9525" algn="ctr">
              <a:solidFill>
                <a:srgbClr val="000000"/>
              </a:solidFill>
              <a:miter lim="800000"/>
              <a:headEnd/>
              <a:tailEnd/>
            </a:ln>
          </p:spPr>
          <p:txBody>
            <a:bodyPr/>
            <a:lstStyle/>
            <a:p>
              <a:pPr algn="ctr">
                <a:defRPr/>
              </a:pPr>
              <a:r>
                <a:rPr lang="en-US" sz="1050" dirty="0">
                  <a:solidFill>
                    <a:schemeClr val="bg1">
                      <a:lumMod val="50000"/>
                    </a:schemeClr>
                  </a:solidFill>
                  <a:latin typeface="Calibri" pitchFamily="34" charset="0"/>
                  <a:ea typeface="ＭＳ Ｐゴシック" charset="0"/>
                </a:rPr>
                <a:t>Sibling Relations</a:t>
              </a:r>
            </a:p>
          </p:txBody>
        </p:sp>
        <p:sp>
          <p:nvSpPr>
            <p:cNvPr id="12315" name="Rectangle 58">
              <a:extLst>
                <a:ext uri="{FF2B5EF4-FFF2-40B4-BE49-F238E27FC236}">
                  <a16:creationId xmlns:a16="http://schemas.microsoft.com/office/drawing/2014/main" id="{1D8F1749-5BEA-F64B-88DF-536E1C08FCC9}"/>
                </a:ext>
              </a:extLst>
            </p:cNvPr>
            <p:cNvSpPr>
              <a:spLocks noChangeAspect="1" noChangeArrowheads="1"/>
            </p:cNvSpPr>
            <p:nvPr/>
          </p:nvSpPr>
          <p:spPr bwMode="auto">
            <a:xfrm>
              <a:off x="3163888" y="4449763"/>
              <a:ext cx="922338" cy="617538"/>
            </a:xfrm>
            <a:prstGeom prst="rect">
              <a:avLst/>
            </a:prstGeom>
            <a:grpFill/>
            <a:ln w="9525" algn="ctr">
              <a:solidFill>
                <a:srgbClr val="000000"/>
              </a:solidFill>
              <a:miter lim="800000"/>
              <a:headEnd/>
              <a:tailEnd/>
            </a:ln>
          </p:spPr>
          <p:txBody>
            <a:bodyPr/>
            <a:lstStyle/>
            <a:p>
              <a:pPr algn="ctr">
                <a:defRPr/>
              </a:pPr>
              <a:r>
                <a:rPr lang="en-US" sz="1100" dirty="0">
                  <a:solidFill>
                    <a:schemeClr val="bg1">
                      <a:lumMod val="50000"/>
                    </a:schemeClr>
                  </a:solidFill>
                  <a:latin typeface="Calibri" pitchFamily="34" charset="0"/>
                  <a:ea typeface="ＭＳ Ｐゴシック" charset="0"/>
                </a:rPr>
                <a:t>Adult Intimate Relations</a:t>
              </a:r>
            </a:p>
          </p:txBody>
        </p:sp>
        <p:sp>
          <p:nvSpPr>
            <p:cNvPr id="12316" name="Rectangle 59">
              <a:extLst>
                <a:ext uri="{FF2B5EF4-FFF2-40B4-BE49-F238E27FC236}">
                  <a16:creationId xmlns:a16="http://schemas.microsoft.com/office/drawing/2014/main" id="{6199BBA0-AF99-CF43-954B-4AC43AAAB2E1}"/>
                </a:ext>
              </a:extLst>
            </p:cNvPr>
            <p:cNvSpPr>
              <a:spLocks noChangeAspect="1" noChangeArrowheads="1"/>
            </p:cNvSpPr>
            <p:nvPr/>
          </p:nvSpPr>
          <p:spPr bwMode="auto">
            <a:xfrm>
              <a:off x="3502025" y="3484563"/>
              <a:ext cx="920750" cy="620713"/>
            </a:xfrm>
            <a:prstGeom prst="rect">
              <a:avLst/>
            </a:prstGeom>
            <a:grpFill/>
            <a:ln w="9525" algn="ctr">
              <a:solidFill>
                <a:srgbClr val="000000"/>
              </a:solidFill>
              <a:miter lim="800000"/>
              <a:headEnd/>
              <a:tailEnd/>
            </a:ln>
          </p:spPr>
          <p:txBody>
            <a:bodyPr/>
            <a:lstStyle/>
            <a:p>
              <a:pPr algn="ctr">
                <a:defRPr/>
              </a:pPr>
              <a:endParaRPr lang="en-US" sz="300" b="1" dirty="0">
                <a:solidFill>
                  <a:schemeClr val="bg2"/>
                </a:solidFill>
                <a:latin typeface="Franklin Gothic Book" pitchFamily="34" charset="0"/>
                <a:ea typeface="ＭＳ Ｐゴシック" charset="0"/>
              </a:endParaRPr>
            </a:p>
            <a:p>
              <a:pPr algn="ctr">
                <a:defRPr/>
              </a:pPr>
              <a:r>
                <a:rPr lang="en-US" sz="1050" dirty="0">
                  <a:solidFill>
                    <a:schemeClr val="bg1">
                      <a:lumMod val="50000"/>
                    </a:schemeClr>
                  </a:solidFill>
                  <a:latin typeface="Calibri" pitchFamily="34" charset="0"/>
                  <a:ea typeface="ＭＳ Ｐゴシック" charset="0"/>
                </a:rPr>
                <a:t>Parenting Practices &amp; Quality</a:t>
              </a:r>
            </a:p>
          </p:txBody>
        </p:sp>
        <p:sp>
          <p:nvSpPr>
            <p:cNvPr id="12317" name="Rectangle 60">
              <a:extLst>
                <a:ext uri="{FF2B5EF4-FFF2-40B4-BE49-F238E27FC236}">
                  <a16:creationId xmlns:a16="http://schemas.microsoft.com/office/drawing/2014/main" id="{60108402-E565-4B41-B7A8-CD6D4ED50A57}"/>
                </a:ext>
              </a:extLst>
            </p:cNvPr>
            <p:cNvSpPr>
              <a:spLocks noChangeAspect="1" noChangeArrowheads="1"/>
            </p:cNvSpPr>
            <p:nvPr/>
          </p:nvSpPr>
          <p:spPr bwMode="auto">
            <a:xfrm>
              <a:off x="3838575" y="2819400"/>
              <a:ext cx="922338" cy="457200"/>
            </a:xfrm>
            <a:prstGeom prst="rect">
              <a:avLst/>
            </a:prstGeom>
            <a:grpFill/>
            <a:ln w="9525" algn="ctr">
              <a:solidFill>
                <a:srgbClr val="000000"/>
              </a:solidFill>
              <a:miter lim="800000"/>
              <a:headEnd/>
              <a:tailEnd/>
            </a:ln>
          </p:spPr>
          <p:txBody>
            <a:bodyPr/>
            <a:lstStyle/>
            <a:p>
              <a:pPr algn="ctr">
                <a:defRPr/>
              </a:pPr>
              <a:endParaRPr lang="en-US" sz="300" dirty="0">
                <a:solidFill>
                  <a:schemeClr val="bg1">
                    <a:lumMod val="50000"/>
                  </a:schemeClr>
                </a:solidFill>
                <a:latin typeface="+mn-lt"/>
                <a:ea typeface="ＭＳ Ｐゴシック" charset="0"/>
              </a:endParaRPr>
            </a:p>
            <a:p>
              <a:pPr algn="ctr">
                <a:defRPr/>
              </a:pPr>
              <a:r>
                <a:rPr lang="en-US" sz="1050" dirty="0">
                  <a:solidFill>
                    <a:schemeClr val="bg1">
                      <a:lumMod val="50000"/>
                    </a:schemeClr>
                  </a:solidFill>
                  <a:latin typeface="Calibri" pitchFamily="34" charset="0"/>
                  <a:ea typeface="ＭＳ Ｐゴシック" charset="0"/>
                </a:rPr>
                <a:t>Parent-Child Relations</a:t>
              </a:r>
            </a:p>
          </p:txBody>
        </p:sp>
      </p:grpSp>
      <p:sp>
        <p:nvSpPr>
          <p:cNvPr id="51" name="Rectangle 27">
            <a:extLst>
              <a:ext uri="{FF2B5EF4-FFF2-40B4-BE49-F238E27FC236}">
                <a16:creationId xmlns:a16="http://schemas.microsoft.com/office/drawing/2014/main" id="{881E5F05-1A8E-C246-B8B4-88DB5C81EFF2}"/>
              </a:ext>
            </a:extLst>
          </p:cNvPr>
          <p:cNvSpPr>
            <a:spLocks noChangeArrowheads="1"/>
          </p:cNvSpPr>
          <p:nvPr/>
        </p:nvSpPr>
        <p:spPr bwMode="auto">
          <a:xfrm>
            <a:off x="1905000" y="1828800"/>
            <a:ext cx="1447800" cy="1143000"/>
          </a:xfrm>
          <a:prstGeom prst="rect">
            <a:avLst/>
          </a:prstGeom>
          <a:gradFill flip="none" rotWithShape="1">
            <a:gsLst>
              <a:gs pos="0">
                <a:srgbClr val="FCD904">
                  <a:shade val="30000"/>
                  <a:satMod val="115000"/>
                </a:srgbClr>
              </a:gs>
              <a:gs pos="50000">
                <a:srgbClr val="FCD904">
                  <a:shade val="67500"/>
                  <a:satMod val="115000"/>
                </a:srgbClr>
              </a:gs>
              <a:gs pos="100000">
                <a:srgbClr val="FCD904">
                  <a:shade val="100000"/>
                  <a:satMod val="115000"/>
                </a:srgbClr>
              </a:gs>
            </a:gsLst>
            <a:lin ang="2700000" scaled="1"/>
            <a:tileRect/>
          </a:gradFill>
          <a:ln>
            <a:headEnd/>
            <a:tailEnd/>
          </a:ln>
        </p:spPr>
        <p:style>
          <a:lnRef idx="2">
            <a:schemeClr val="accent4"/>
          </a:lnRef>
          <a:fillRef idx="1">
            <a:schemeClr val="lt1"/>
          </a:fillRef>
          <a:effectRef idx="0">
            <a:schemeClr val="accent4"/>
          </a:effectRef>
          <a:fontRef idx="minor">
            <a:schemeClr val="dk1"/>
          </a:fontRef>
        </p:style>
        <p:txBody>
          <a:bodyPr/>
          <a:lstStyle/>
          <a:p>
            <a:pPr algn="ctr" eaLnBrk="0" hangingPunct="0">
              <a:defRPr/>
            </a:pPr>
            <a:endParaRPr lang="en-US" sz="1400" dirty="0">
              <a:latin typeface="Times New Roman" pitchFamily="18" charset="0"/>
            </a:endParaRPr>
          </a:p>
          <a:p>
            <a:pPr algn="ctr" eaLnBrk="0" hangingPunct="0">
              <a:defRPr/>
            </a:pPr>
            <a:r>
              <a:rPr lang="en-US" sz="2000" dirty="0"/>
              <a:t>Traumatic Context</a:t>
            </a:r>
          </a:p>
        </p:txBody>
      </p:sp>
      <p:sp>
        <p:nvSpPr>
          <p:cNvPr id="27661" name="Title 6">
            <a:extLst>
              <a:ext uri="{FF2B5EF4-FFF2-40B4-BE49-F238E27FC236}">
                <a16:creationId xmlns:a16="http://schemas.microsoft.com/office/drawing/2014/main" id="{84760A42-6FEF-A648-8206-A05EEBF87ABD}"/>
              </a:ext>
            </a:extLst>
          </p:cNvPr>
          <p:cNvSpPr>
            <a:spLocks noGrp="1"/>
          </p:cNvSpPr>
          <p:nvPr>
            <p:ph type="title"/>
          </p:nvPr>
        </p:nvSpPr>
        <p:spPr>
          <a:xfrm>
            <a:off x="1981200" y="274638"/>
            <a:ext cx="8229600" cy="563562"/>
          </a:xfrm>
        </p:spPr>
        <p:txBody>
          <a:bodyPr/>
          <a:lstStyle/>
          <a:p>
            <a:r>
              <a:rPr lang="en-US" altLang="en-US" sz="2400">
                <a:ea typeface="ＭＳ Ｐゴシック" panose="020B0600070205080204" pitchFamily="34" charset="-128"/>
              </a:rPr>
              <a:t>Family Informed Trauma Treatment (FITT) Model</a:t>
            </a:r>
          </a:p>
        </p:txBody>
      </p:sp>
      <p:pic>
        <p:nvPicPr>
          <p:cNvPr id="2" name="Picture 1">
            <a:extLst>
              <a:ext uri="{FF2B5EF4-FFF2-40B4-BE49-F238E27FC236}">
                <a16:creationId xmlns:a16="http://schemas.microsoft.com/office/drawing/2014/main" id="{3F70ADBA-C32C-1F45-A648-1D871C8FB37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78787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69" name="Title 1">
            <a:extLst>
              <a:ext uri="{FF2B5EF4-FFF2-40B4-BE49-F238E27FC236}">
                <a16:creationId xmlns:a16="http://schemas.microsoft.com/office/drawing/2014/main" id="{8B982D92-F467-9946-B3FF-62E7E05714CC}"/>
              </a:ext>
            </a:extLst>
          </p:cNvPr>
          <p:cNvSpPr>
            <a:spLocks noGrp="1"/>
          </p:cNvSpPr>
          <p:nvPr>
            <p:ph type="title"/>
          </p:nvPr>
        </p:nvSpPr>
        <p:spPr>
          <a:xfrm>
            <a:off x="659234" y="957447"/>
            <a:ext cx="3383280" cy="4943105"/>
          </a:xfrm>
        </p:spPr>
        <p:txBody>
          <a:bodyPr anchor="ctr">
            <a:normAutofit/>
          </a:bodyPr>
          <a:lstStyle/>
          <a:p>
            <a:r>
              <a:rPr lang="en-US" altLang="en-US" dirty="0"/>
              <a:t>Family Risk Models</a:t>
            </a:r>
          </a:p>
        </p:txBody>
      </p:sp>
      <p:sp>
        <p:nvSpPr>
          <p:cNvPr id="72" name="Rectangle 71">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569C049D-BC53-FA48-B0DF-21D6FF2FD227}"/>
              </a:ext>
            </a:extLst>
          </p:cNvPr>
          <p:cNvGraphicFramePr>
            <a:graphicFrameLocks noGrp="1"/>
          </p:cNvGraphicFramePr>
          <p:nvPr>
            <p:ph idx="1"/>
            <p:extLst>
              <p:ext uri="{D42A27DB-BD31-4B8C-83A1-F6EECF244321}">
                <p14:modId xmlns:p14="http://schemas.microsoft.com/office/powerpoint/2010/main" val="693350204"/>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0477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object 16">
            <a:extLst>
              <a:ext uri="{FF2B5EF4-FFF2-40B4-BE49-F238E27FC236}">
                <a16:creationId xmlns:a16="http://schemas.microsoft.com/office/drawing/2014/main" id="{CF5E7B24-452F-5349-B2A9-D71AD208D846}"/>
              </a:ext>
            </a:extLst>
          </p:cNvPr>
          <p:cNvSpPr txBox="1">
            <a:spLocks noChangeArrowheads="1"/>
          </p:cNvSpPr>
          <p:nvPr/>
        </p:nvSpPr>
        <p:spPr bwMode="auto">
          <a:xfrm>
            <a:off x="772643" y="347087"/>
            <a:ext cx="59279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1113">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800" b="1" dirty="0">
                <a:latin typeface="Avenir Black Oblique" panose="02000503020000020003" pitchFamily="2" charset="0"/>
                <a:ea typeface="Avenir Black Oblique" panose="02000503020000020003" pitchFamily="2" charset="0"/>
                <a:cs typeface="Avenir Black Oblique" panose="02000503020000020003" pitchFamily="2" charset="0"/>
              </a:rPr>
              <a:t>Family Life during COVID</a:t>
            </a:r>
            <a:endParaRPr lang="en-US" altLang="en-US" sz="3800" dirty="0">
              <a:latin typeface="Avenir Black Oblique" panose="02000503020000020003" pitchFamily="2" charset="0"/>
              <a:ea typeface="Avenir Black Oblique" panose="02000503020000020003" pitchFamily="2" charset="0"/>
              <a:cs typeface="Avenir Black Oblique" panose="02000503020000020003" pitchFamily="2" charset="0"/>
            </a:endParaRPr>
          </a:p>
        </p:txBody>
      </p:sp>
      <p:sp>
        <p:nvSpPr>
          <p:cNvPr id="17" name="object 17">
            <a:extLst>
              <a:ext uri="{FF2B5EF4-FFF2-40B4-BE49-F238E27FC236}">
                <a16:creationId xmlns:a16="http://schemas.microsoft.com/office/drawing/2014/main" id="{8A0C56DE-0E40-AB4E-814D-F4CD30C25965}"/>
              </a:ext>
            </a:extLst>
          </p:cNvPr>
          <p:cNvSpPr txBox="1"/>
          <p:nvPr/>
        </p:nvSpPr>
        <p:spPr>
          <a:xfrm>
            <a:off x="3271839" y="2352676"/>
            <a:ext cx="2219325" cy="473075"/>
          </a:xfrm>
          <a:prstGeom prst="rect">
            <a:avLst/>
          </a:prstGeom>
        </p:spPr>
        <p:txBody>
          <a:bodyPr lIns="0" tIns="0" rIns="0" bIns="0">
            <a:spAutoFit/>
          </a:bodyPr>
          <a:lstStyle/>
          <a:p>
            <a:pPr algn="ctr" eaLnBrk="1" hangingPunct="1">
              <a:defRPr/>
            </a:pPr>
            <a:r>
              <a:rPr sz="1412" spc="-31" dirty="0">
                <a:solidFill>
                  <a:srgbClr val="1A1A1A"/>
                </a:solidFill>
                <a:latin typeface="Arial"/>
                <a:ea typeface="ＭＳ Ｐゴシック" charset="-128"/>
                <a:cs typeface="Arial"/>
              </a:rPr>
              <a:t>D</a:t>
            </a:r>
            <a:r>
              <a:rPr sz="1412" spc="-40" dirty="0">
                <a:solidFill>
                  <a:srgbClr val="1A1A1A"/>
                </a:solidFill>
                <a:latin typeface="Arial"/>
                <a:ea typeface="ＭＳ Ｐゴシック" charset="-128"/>
                <a:cs typeface="Arial"/>
              </a:rPr>
              <a:t>I</a:t>
            </a:r>
            <a:r>
              <a:rPr sz="1412" spc="-62" dirty="0">
                <a:solidFill>
                  <a:srgbClr val="1A1A1A"/>
                </a:solidFill>
                <a:latin typeface="Arial"/>
                <a:ea typeface="ＭＳ Ｐゴシック" charset="-128"/>
                <a:cs typeface="Arial"/>
              </a:rPr>
              <a:t>SCRIMINATION</a:t>
            </a:r>
            <a:endParaRPr sz="1412" dirty="0">
              <a:latin typeface="Arial"/>
              <a:ea typeface="ＭＳ Ｐゴシック" charset="-128"/>
              <a:cs typeface="Arial"/>
            </a:endParaRPr>
          </a:p>
          <a:p>
            <a:pPr algn="ctr">
              <a:spcBef>
                <a:spcPts val="296"/>
              </a:spcBef>
              <a:defRPr/>
            </a:pPr>
            <a:r>
              <a:rPr sz="1235" spc="44" dirty="0">
                <a:solidFill>
                  <a:srgbClr val="1A1A1A"/>
                </a:solidFill>
                <a:latin typeface="Arial"/>
                <a:ea typeface="ＭＳ Ｐゴシック" charset="-128"/>
                <a:cs typeface="Arial"/>
              </a:rPr>
              <a:t>&amp;</a:t>
            </a:r>
            <a:r>
              <a:rPr sz="1235" spc="57" dirty="0">
                <a:solidFill>
                  <a:srgbClr val="1A1A1A"/>
                </a:solidFill>
                <a:latin typeface="Arial"/>
                <a:ea typeface="ＭＳ Ｐゴシック" charset="-128"/>
                <a:cs typeface="Arial"/>
              </a:rPr>
              <a:t> </a:t>
            </a:r>
            <a:r>
              <a:rPr sz="1412" spc="-75" dirty="0">
                <a:solidFill>
                  <a:srgbClr val="1A1A1A"/>
                </a:solidFill>
                <a:latin typeface="Arial"/>
                <a:ea typeface="ＭＳ Ｐゴシック" charset="-128"/>
                <a:cs typeface="Arial"/>
              </a:rPr>
              <a:t>STIGMA</a:t>
            </a:r>
            <a:endParaRPr sz="1412" dirty="0">
              <a:latin typeface="Arial"/>
              <a:ea typeface="ＭＳ Ｐゴシック" charset="-128"/>
              <a:cs typeface="Arial"/>
            </a:endParaRPr>
          </a:p>
        </p:txBody>
      </p:sp>
      <p:sp>
        <p:nvSpPr>
          <p:cNvPr id="19" name="object 19">
            <a:extLst>
              <a:ext uri="{FF2B5EF4-FFF2-40B4-BE49-F238E27FC236}">
                <a16:creationId xmlns:a16="http://schemas.microsoft.com/office/drawing/2014/main" id="{02123241-AF68-1749-BBDE-06D402484CFD}"/>
              </a:ext>
            </a:extLst>
          </p:cNvPr>
          <p:cNvSpPr txBox="1"/>
          <p:nvPr/>
        </p:nvSpPr>
        <p:spPr>
          <a:xfrm rot="990412">
            <a:off x="5069380" y="3739478"/>
            <a:ext cx="1802584" cy="611065"/>
          </a:xfrm>
          <a:prstGeom prst="rect">
            <a:avLst/>
          </a:prstGeom>
        </p:spPr>
        <p:txBody>
          <a:bodyPr wrap="square" lIns="0" tIns="0" rIns="0" bIns="0">
            <a:spAutoFit/>
          </a:bodyPr>
          <a:lstStyle/>
          <a:p>
            <a:pPr marL="11199">
              <a:defRPr/>
            </a:pPr>
            <a:r>
              <a:rPr sz="3971" b="1" spc="-203" dirty="0">
                <a:solidFill>
                  <a:srgbClr val="050505"/>
                </a:solidFill>
                <a:latin typeface="Arial"/>
                <a:ea typeface="ＭＳ Ｐゴシック" charset="-128"/>
                <a:cs typeface="Arial"/>
              </a:rPr>
              <a:t>N</a:t>
            </a:r>
            <a:r>
              <a:rPr sz="3971" b="1" spc="-304" dirty="0">
                <a:solidFill>
                  <a:srgbClr val="050505"/>
                </a:solidFill>
                <a:latin typeface="Arial"/>
                <a:ea typeface="ＭＳ Ｐゴシック" charset="-128"/>
                <a:cs typeface="Arial"/>
              </a:rPr>
              <a:t>e</a:t>
            </a:r>
            <a:r>
              <a:rPr sz="3971" b="1" spc="-679" dirty="0">
                <a:solidFill>
                  <a:srgbClr val="050505"/>
                </a:solidFill>
                <a:latin typeface="Arial"/>
                <a:ea typeface="ＭＳ Ｐゴシック" charset="-128"/>
                <a:cs typeface="Arial"/>
              </a:rPr>
              <a:t>g</a:t>
            </a:r>
            <a:r>
              <a:rPr lang="en-US" sz="3971" b="1" spc="-679" dirty="0">
                <a:solidFill>
                  <a:srgbClr val="050505"/>
                </a:solidFill>
                <a:latin typeface="Arial"/>
                <a:ea typeface="ＭＳ Ｐゴシック" charset="-128"/>
                <a:cs typeface="Arial"/>
              </a:rPr>
              <a:t>l</a:t>
            </a:r>
            <a:r>
              <a:rPr sz="3971" b="1" spc="-754" dirty="0">
                <a:solidFill>
                  <a:srgbClr val="050505"/>
                </a:solidFill>
                <a:latin typeface="Arial"/>
                <a:ea typeface="ＭＳ Ｐゴシック" charset="-128"/>
                <a:cs typeface="Arial"/>
              </a:rPr>
              <a:t> </a:t>
            </a:r>
            <a:r>
              <a:rPr sz="3971" b="1" spc="-309" dirty="0">
                <a:solidFill>
                  <a:srgbClr val="050505"/>
                </a:solidFill>
                <a:latin typeface="Arial"/>
                <a:ea typeface="ＭＳ Ｐゴシック" charset="-128"/>
                <a:cs typeface="Arial"/>
              </a:rPr>
              <a:t>e</a:t>
            </a:r>
            <a:r>
              <a:rPr sz="3971" b="1" spc="-582" dirty="0">
                <a:solidFill>
                  <a:srgbClr val="050505"/>
                </a:solidFill>
                <a:latin typeface="Arial"/>
                <a:ea typeface="ＭＳ Ｐゴシック" charset="-128"/>
                <a:cs typeface="Arial"/>
              </a:rPr>
              <a:t>c</a:t>
            </a:r>
            <a:r>
              <a:rPr sz="3971" b="1" spc="128" dirty="0">
                <a:solidFill>
                  <a:srgbClr val="050505"/>
                </a:solidFill>
                <a:latin typeface="Arial"/>
                <a:ea typeface="ＭＳ Ｐゴシック" charset="-128"/>
                <a:cs typeface="Arial"/>
              </a:rPr>
              <a:t>t</a:t>
            </a:r>
            <a:endParaRPr sz="3971" dirty="0">
              <a:latin typeface="Arial"/>
              <a:ea typeface="ＭＳ Ｐゴシック" charset="-128"/>
              <a:cs typeface="Arial"/>
            </a:endParaRPr>
          </a:p>
        </p:txBody>
      </p:sp>
      <p:sp>
        <p:nvSpPr>
          <p:cNvPr id="20" name="object 20">
            <a:extLst>
              <a:ext uri="{FF2B5EF4-FFF2-40B4-BE49-F238E27FC236}">
                <a16:creationId xmlns:a16="http://schemas.microsoft.com/office/drawing/2014/main" id="{7B1EEAFB-6A72-DC4D-B3D6-4119C1AA5583}"/>
              </a:ext>
            </a:extLst>
          </p:cNvPr>
          <p:cNvSpPr txBox="1"/>
          <p:nvPr/>
        </p:nvSpPr>
        <p:spPr>
          <a:xfrm>
            <a:off x="8113713" y="3630614"/>
            <a:ext cx="1949450" cy="339725"/>
          </a:xfrm>
          <a:prstGeom prst="rect">
            <a:avLst/>
          </a:prstGeom>
        </p:spPr>
        <p:txBody>
          <a:bodyPr lIns="0" tIns="0" rIns="0" bIns="0">
            <a:spAutoFit/>
          </a:bodyPr>
          <a:lstStyle/>
          <a:p>
            <a:pPr marL="11199">
              <a:defRPr/>
            </a:pPr>
            <a:r>
              <a:rPr sz="2206" b="1" spc="-287" dirty="0">
                <a:solidFill>
                  <a:srgbClr val="050505"/>
                </a:solidFill>
                <a:latin typeface="Arial"/>
                <a:ea typeface="ＭＳ Ｐゴシック" charset="-128"/>
                <a:cs typeface="Arial"/>
              </a:rPr>
              <a:t>Loss </a:t>
            </a:r>
            <a:r>
              <a:rPr sz="2030" b="1" spc="-401" dirty="0">
                <a:solidFill>
                  <a:srgbClr val="050505"/>
                </a:solidFill>
                <a:latin typeface="Times New Roman"/>
                <a:ea typeface="ＭＳ Ｐゴシック" charset="-128"/>
                <a:cs typeface="Times New Roman"/>
              </a:rPr>
              <a:t>&amp;</a:t>
            </a:r>
            <a:r>
              <a:rPr sz="2030" b="1" spc="9" dirty="0">
                <a:solidFill>
                  <a:srgbClr val="050505"/>
                </a:solidFill>
                <a:latin typeface="Times New Roman"/>
                <a:ea typeface="ＭＳ Ｐゴシック" charset="-128"/>
                <a:cs typeface="Times New Roman"/>
              </a:rPr>
              <a:t> </a:t>
            </a:r>
            <a:r>
              <a:rPr sz="2206" b="1" spc="-150" dirty="0">
                <a:solidFill>
                  <a:srgbClr val="050505"/>
                </a:solidFill>
                <a:latin typeface="Arial"/>
                <a:ea typeface="ＭＳ Ｐゴシック" charset="-128"/>
                <a:cs typeface="Arial"/>
              </a:rPr>
              <a:t>Grief</a:t>
            </a:r>
            <a:endParaRPr sz="2206" dirty="0">
              <a:latin typeface="Arial"/>
              <a:ea typeface="ＭＳ Ｐゴシック" charset="-128"/>
              <a:cs typeface="Arial"/>
            </a:endParaRPr>
          </a:p>
        </p:txBody>
      </p:sp>
      <p:sp>
        <p:nvSpPr>
          <p:cNvPr id="21" name="object 21">
            <a:extLst>
              <a:ext uri="{FF2B5EF4-FFF2-40B4-BE49-F238E27FC236}">
                <a16:creationId xmlns:a16="http://schemas.microsoft.com/office/drawing/2014/main" id="{751AC241-552B-8747-A10E-F1E4034893B4}"/>
              </a:ext>
            </a:extLst>
          </p:cNvPr>
          <p:cNvSpPr txBox="1"/>
          <p:nvPr/>
        </p:nvSpPr>
        <p:spPr>
          <a:xfrm>
            <a:off x="8315325" y="4505326"/>
            <a:ext cx="1371600" cy="257175"/>
          </a:xfrm>
          <a:prstGeom prst="rect">
            <a:avLst/>
          </a:prstGeom>
        </p:spPr>
        <p:txBody>
          <a:bodyPr lIns="0" tIns="0" rIns="0" bIns="0">
            <a:spAutoFit/>
          </a:bodyPr>
          <a:lstStyle/>
          <a:p>
            <a:pPr marL="11199">
              <a:defRPr/>
            </a:pPr>
            <a:r>
              <a:rPr sz="1677" i="1" spc="-150" dirty="0">
                <a:solidFill>
                  <a:srgbClr val="1A1A1A"/>
                </a:solidFill>
                <a:latin typeface="Arial"/>
                <a:ea typeface="ＭＳ Ｐゴシック" charset="-128"/>
                <a:cs typeface="Arial"/>
              </a:rPr>
              <a:t>V</a:t>
            </a:r>
            <a:r>
              <a:rPr sz="1677" i="1" spc="-141" dirty="0">
                <a:solidFill>
                  <a:srgbClr val="1A1A1A"/>
                </a:solidFill>
                <a:latin typeface="Arial"/>
                <a:ea typeface="ＭＳ Ｐゴシック" charset="-128"/>
                <a:cs typeface="Arial"/>
              </a:rPr>
              <a:t>IOL</a:t>
            </a:r>
            <a:r>
              <a:rPr sz="1677" i="1" spc="-26" dirty="0">
                <a:solidFill>
                  <a:srgbClr val="1A1A1A"/>
                </a:solidFill>
                <a:latin typeface="Arial"/>
                <a:ea typeface="ＭＳ Ｐゴシック" charset="-128"/>
                <a:cs typeface="Arial"/>
              </a:rPr>
              <a:t>E</a:t>
            </a:r>
            <a:r>
              <a:rPr sz="1677" i="1" spc="-221" dirty="0">
                <a:solidFill>
                  <a:srgbClr val="1A1A1A"/>
                </a:solidFill>
                <a:latin typeface="Arial"/>
                <a:ea typeface="ＭＳ Ｐゴシック" charset="-128"/>
                <a:cs typeface="Arial"/>
              </a:rPr>
              <a:t>NCE</a:t>
            </a:r>
            <a:endParaRPr sz="1677" dirty="0">
              <a:latin typeface="Arial"/>
              <a:ea typeface="ＭＳ Ｐゴシック" charset="-128"/>
              <a:cs typeface="Arial"/>
            </a:endParaRPr>
          </a:p>
        </p:txBody>
      </p:sp>
      <p:sp>
        <p:nvSpPr>
          <p:cNvPr id="22" name="object 22">
            <a:extLst>
              <a:ext uri="{FF2B5EF4-FFF2-40B4-BE49-F238E27FC236}">
                <a16:creationId xmlns:a16="http://schemas.microsoft.com/office/drawing/2014/main" id="{B17A57D2-7180-5145-A26B-DDCF4F7A343E}"/>
              </a:ext>
            </a:extLst>
          </p:cNvPr>
          <p:cNvSpPr txBox="1"/>
          <p:nvPr/>
        </p:nvSpPr>
        <p:spPr>
          <a:xfrm rot="20200066">
            <a:off x="5642118" y="5190467"/>
            <a:ext cx="1489223" cy="371897"/>
          </a:xfrm>
          <a:prstGeom prst="rect">
            <a:avLst/>
          </a:prstGeom>
        </p:spPr>
        <p:txBody>
          <a:bodyPr wrap="square" lIns="0" tIns="0" rIns="0" bIns="0">
            <a:spAutoFit/>
          </a:bodyPr>
          <a:lstStyle/>
          <a:p>
            <a:pPr marL="11199">
              <a:lnSpc>
                <a:spcPts val="2908"/>
              </a:lnSpc>
              <a:defRPr/>
            </a:pPr>
            <a:r>
              <a:rPr sz="3088" i="1" spc="-35" dirty="0">
                <a:solidFill>
                  <a:srgbClr val="050505"/>
                </a:solidFill>
                <a:latin typeface="Arial"/>
                <a:ea typeface="ＭＳ Ｐゴシック" charset="-128"/>
                <a:cs typeface="Arial"/>
              </a:rPr>
              <a:t>l</a:t>
            </a:r>
            <a:r>
              <a:rPr sz="3088" i="1" spc="-190" dirty="0">
                <a:solidFill>
                  <a:srgbClr val="050505"/>
                </a:solidFill>
                <a:latin typeface="Arial"/>
                <a:ea typeface="ＭＳ Ｐゴシック" charset="-128"/>
                <a:cs typeface="Arial"/>
              </a:rPr>
              <a:t>s</a:t>
            </a:r>
            <a:r>
              <a:rPr sz="3088" i="1" spc="-265" dirty="0">
                <a:solidFill>
                  <a:srgbClr val="050505"/>
                </a:solidFill>
                <a:latin typeface="Arial"/>
                <a:ea typeface="ＭＳ Ｐゴシック" charset="-128"/>
                <a:cs typeface="Arial"/>
              </a:rPr>
              <a:t>o</a:t>
            </a:r>
            <a:r>
              <a:rPr lang="en-US" sz="3088" i="1" spc="-265" dirty="0">
                <a:solidFill>
                  <a:srgbClr val="050505"/>
                </a:solidFill>
                <a:latin typeface="Arial"/>
                <a:ea typeface="ＭＳ Ｐゴシック" charset="-128"/>
                <a:cs typeface="Arial"/>
              </a:rPr>
              <a:t>lation</a:t>
            </a:r>
            <a:endParaRPr sz="3088" baseline="-27777" dirty="0">
              <a:latin typeface="Times New Roman"/>
              <a:ea typeface="ＭＳ Ｐゴシック" charset="-128"/>
              <a:cs typeface="Times New Roman"/>
            </a:endParaRPr>
          </a:p>
        </p:txBody>
      </p:sp>
      <p:sp>
        <p:nvSpPr>
          <p:cNvPr id="24" name="object 24">
            <a:extLst>
              <a:ext uri="{FF2B5EF4-FFF2-40B4-BE49-F238E27FC236}">
                <a16:creationId xmlns:a16="http://schemas.microsoft.com/office/drawing/2014/main" id="{B7D813D4-042C-E348-9293-C8F5E1E46230}"/>
              </a:ext>
            </a:extLst>
          </p:cNvPr>
          <p:cNvSpPr txBox="1"/>
          <p:nvPr/>
        </p:nvSpPr>
        <p:spPr>
          <a:xfrm>
            <a:off x="2263775" y="5245101"/>
            <a:ext cx="3086100" cy="677863"/>
          </a:xfrm>
          <a:prstGeom prst="rect">
            <a:avLst/>
          </a:prstGeom>
        </p:spPr>
        <p:txBody>
          <a:bodyPr lIns="0" tIns="0" rIns="0" bIns="0">
            <a:spAutoFit/>
          </a:bodyPr>
          <a:lstStyle/>
          <a:p>
            <a:pPr marL="11199">
              <a:defRPr/>
            </a:pPr>
            <a:r>
              <a:rPr sz="2206" spc="-265" dirty="0">
                <a:solidFill>
                  <a:srgbClr val="050505"/>
                </a:solidFill>
                <a:latin typeface="Times New Roman"/>
                <a:ea typeface="ＭＳ Ｐゴシック" charset="-128"/>
                <a:cs typeface="Times New Roman"/>
              </a:rPr>
              <a:t>R</a:t>
            </a:r>
            <a:r>
              <a:rPr sz="2206" spc="-278" dirty="0">
                <a:solidFill>
                  <a:srgbClr val="050505"/>
                </a:solidFill>
                <a:latin typeface="Times New Roman"/>
                <a:ea typeface="ＭＳ Ｐゴシック" charset="-128"/>
                <a:cs typeface="Times New Roman"/>
              </a:rPr>
              <a:t>E</a:t>
            </a:r>
            <a:r>
              <a:rPr sz="2206" spc="-224" dirty="0">
                <a:solidFill>
                  <a:srgbClr val="050505"/>
                </a:solidFill>
                <a:latin typeface="Times New Roman"/>
                <a:ea typeface="ＭＳ Ｐゴシック" charset="-128"/>
                <a:cs typeface="Times New Roman"/>
              </a:rPr>
              <a:t>S</a:t>
            </a:r>
            <a:r>
              <a:rPr sz="2206" spc="-22" dirty="0">
                <a:solidFill>
                  <a:srgbClr val="050505"/>
                </a:solidFill>
                <a:latin typeface="Times New Roman"/>
                <a:ea typeface="ＭＳ Ｐゴシック" charset="-128"/>
                <a:cs typeface="Times New Roman"/>
              </a:rPr>
              <a:t>I</a:t>
            </a:r>
            <a:r>
              <a:rPr lang="en-US" sz="2206" spc="-22" dirty="0">
                <a:solidFill>
                  <a:srgbClr val="050505"/>
                </a:solidFill>
                <a:latin typeface="Times New Roman"/>
                <a:ea typeface="ＭＳ Ｐゴシック" charset="-128"/>
                <a:cs typeface="Times New Roman"/>
              </a:rPr>
              <a:t>DENTIAL INSTABILITY</a:t>
            </a:r>
            <a:endParaRPr sz="2206" dirty="0">
              <a:latin typeface="Times New Roman"/>
              <a:ea typeface="ＭＳ Ｐゴシック" charset="-128"/>
              <a:cs typeface="Times New Roman"/>
            </a:endParaRPr>
          </a:p>
        </p:txBody>
      </p:sp>
      <p:sp>
        <p:nvSpPr>
          <p:cNvPr id="40968" name="TextBox 24">
            <a:extLst>
              <a:ext uri="{FF2B5EF4-FFF2-40B4-BE49-F238E27FC236}">
                <a16:creationId xmlns:a16="http://schemas.microsoft.com/office/drawing/2014/main" id="{F0DE555A-6445-3D41-9773-4420E49B34CF}"/>
              </a:ext>
            </a:extLst>
          </p:cNvPr>
          <p:cNvSpPr txBox="1">
            <a:spLocks noChangeArrowheads="1"/>
          </p:cNvSpPr>
          <p:nvPr/>
        </p:nvSpPr>
        <p:spPr bwMode="auto">
          <a:xfrm rot="1455785">
            <a:off x="5326064" y="2039939"/>
            <a:ext cx="22193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36" tIns="40317" rIns="80636" bIns="4031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DAILY HASSLES</a:t>
            </a:r>
          </a:p>
        </p:txBody>
      </p:sp>
      <p:sp>
        <p:nvSpPr>
          <p:cNvPr id="40969" name="TextBox 25">
            <a:extLst>
              <a:ext uri="{FF2B5EF4-FFF2-40B4-BE49-F238E27FC236}">
                <a16:creationId xmlns:a16="http://schemas.microsoft.com/office/drawing/2014/main" id="{753E4E34-F553-7741-82FC-D883D0B5BF7F}"/>
              </a:ext>
            </a:extLst>
          </p:cNvPr>
          <p:cNvSpPr txBox="1">
            <a:spLocks noChangeArrowheads="1"/>
          </p:cNvSpPr>
          <p:nvPr/>
        </p:nvSpPr>
        <p:spPr bwMode="auto">
          <a:xfrm>
            <a:off x="1927226" y="1546225"/>
            <a:ext cx="25558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636" tIns="40317" rIns="80636" bIns="4031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FINANCIAL INSTABILITY</a:t>
            </a:r>
          </a:p>
        </p:txBody>
      </p:sp>
      <p:sp>
        <p:nvSpPr>
          <p:cNvPr id="2" name="TextBox 1">
            <a:extLst>
              <a:ext uri="{FF2B5EF4-FFF2-40B4-BE49-F238E27FC236}">
                <a16:creationId xmlns:a16="http://schemas.microsoft.com/office/drawing/2014/main" id="{CB4AAAD3-EF6E-5B49-983A-57569471DFCA}"/>
              </a:ext>
            </a:extLst>
          </p:cNvPr>
          <p:cNvSpPr txBox="1"/>
          <p:nvPr/>
        </p:nvSpPr>
        <p:spPr>
          <a:xfrm rot="21235969">
            <a:off x="6716714" y="720726"/>
            <a:ext cx="2219325" cy="422275"/>
          </a:xfrm>
          <a:prstGeom prst="rect">
            <a:avLst/>
          </a:prstGeom>
          <a:noFill/>
        </p:spPr>
        <p:txBody>
          <a:bodyPr lIns="80636" tIns="40317" rIns="80636" bIns="40317">
            <a:spAutoFit/>
          </a:bodyPr>
          <a:lstStyle/>
          <a:p>
            <a:pPr eaLnBrk="1" hangingPunct="1">
              <a:defRPr/>
            </a:pPr>
            <a:r>
              <a:rPr lang="en-US" sz="2206" dirty="0">
                <a:latin typeface="Arial" charset="0"/>
                <a:ea typeface="ＭＳ Ｐゴシック" charset="-128"/>
              </a:rPr>
              <a:t>Addictions</a:t>
            </a:r>
          </a:p>
        </p:txBody>
      </p:sp>
      <p:sp>
        <p:nvSpPr>
          <p:cNvPr id="40971" name="TextBox 3">
            <a:extLst>
              <a:ext uri="{FF2B5EF4-FFF2-40B4-BE49-F238E27FC236}">
                <a16:creationId xmlns:a16="http://schemas.microsoft.com/office/drawing/2014/main" id="{4E47666C-4761-CD41-A3CF-8181B791177D}"/>
              </a:ext>
            </a:extLst>
          </p:cNvPr>
          <p:cNvSpPr txBox="1">
            <a:spLocks noChangeArrowheads="1"/>
          </p:cNvSpPr>
          <p:nvPr/>
        </p:nvSpPr>
        <p:spPr bwMode="auto">
          <a:xfrm>
            <a:off x="7277100" y="40449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latin typeface="Arial" panose="020B0604020202020204" pitchFamily="34" charset="0"/>
            </a:endParaRPr>
          </a:p>
        </p:txBody>
      </p:sp>
      <p:pic>
        <p:nvPicPr>
          <p:cNvPr id="40972" name="Picture 2" descr="21d8190ef31f5c16180f6a706700a9bf.jpg">
            <a:extLst>
              <a:ext uri="{FF2B5EF4-FFF2-40B4-BE49-F238E27FC236}">
                <a16:creationId xmlns:a16="http://schemas.microsoft.com/office/drawing/2014/main" id="{6A6BB25D-B1CB-E546-BAF3-7D3D2F1A21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08863" y="1882775"/>
            <a:ext cx="2627312"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Picture 6" descr="domestic-violence-1.jpg">
            <a:extLst>
              <a:ext uri="{FF2B5EF4-FFF2-40B4-BE49-F238E27FC236}">
                <a16:creationId xmlns:a16="http://schemas.microsoft.com/office/drawing/2014/main" id="{6442A270-0D88-3C4C-A2E5-EB89B2F548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75550" y="4840288"/>
            <a:ext cx="20653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4" name="TextBox 7">
            <a:extLst>
              <a:ext uri="{FF2B5EF4-FFF2-40B4-BE49-F238E27FC236}">
                <a16:creationId xmlns:a16="http://schemas.microsoft.com/office/drawing/2014/main" id="{5CEE58E2-3016-6F48-923C-5CFA0FB877E1}"/>
              </a:ext>
            </a:extLst>
          </p:cNvPr>
          <p:cNvSpPr txBox="1">
            <a:spLocks noChangeArrowheads="1"/>
          </p:cNvSpPr>
          <p:nvPr/>
        </p:nvSpPr>
        <p:spPr bwMode="auto">
          <a:xfrm>
            <a:off x="8388350" y="1042988"/>
            <a:ext cx="228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Arial" panose="020B0604020202020204" pitchFamily="34" charset="0"/>
              </a:rPr>
              <a:t>Schooling Demands</a:t>
            </a:r>
          </a:p>
        </p:txBody>
      </p:sp>
      <p:pic>
        <p:nvPicPr>
          <p:cNvPr id="40975" name="Picture 8" descr="teenparent-daughter-arguing.jpg">
            <a:extLst>
              <a:ext uri="{FF2B5EF4-FFF2-40B4-BE49-F238E27FC236}">
                <a16:creationId xmlns:a16="http://schemas.microsoft.com/office/drawing/2014/main" id="{9DFE976F-F7B8-D94A-8469-7756CA01F4D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98714" y="3362325"/>
            <a:ext cx="2217737"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537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31B2F1AC-D6F7-6447-AE71-4901AF693124}"/>
              </a:ext>
            </a:extLst>
          </p:cNvPr>
          <p:cNvSpPr/>
          <p:nvPr/>
        </p:nvSpPr>
        <p:spPr>
          <a:xfrm>
            <a:off x="6738427" y="992970"/>
            <a:ext cx="4123426" cy="118699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4488" eaLnBrk="1" hangingPunct="1">
              <a:buFont typeface="Arial" pitchFamily="34" charset="0"/>
              <a:buChar char="•"/>
              <a:defRPr/>
            </a:pPr>
            <a:r>
              <a:rPr lang="en-US" sz="1600" dirty="0">
                <a:solidFill>
                  <a:schemeClr val="accent1"/>
                </a:solidFill>
              </a:rPr>
              <a:t>anxious anticipatory coping style</a:t>
            </a:r>
          </a:p>
          <a:p>
            <a:pPr marL="344488" eaLnBrk="1" hangingPunct="1">
              <a:buFont typeface="Arial" pitchFamily="34" charset="0"/>
              <a:buChar char="•"/>
              <a:defRPr/>
            </a:pPr>
            <a:r>
              <a:rPr lang="en-US" sz="1600" dirty="0">
                <a:solidFill>
                  <a:schemeClr val="accent1"/>
                </a:solidFill>
              </a:rPr>
              <a:t>systemic </a:t>
            </a:r>
            <a:r>
              <a:rPr lang="en-US" sz="1600" dirty="0" err="1">
                <a:solidFill>
                  <a:schemeClr val="accent1"/>
                </a:solidFill>
              </a:rPr>
              <a:t>dysregulations</a:t>
            </a:r>
            <a:endParaRPr lang="en-US" sz="1600" dirty="0">
              <a:solidFill>
                <a:schemeClr val="accent1"/>
              </a:solidFill>
            </a:endParaRPr>
          </a:p>
          <a:p>
            <a:pPr marL="344488" eaLnBrk="1" hangingPunct="1">
              <a:buFont typeface="Arial" pitchFamily="34" charset="0"/>
              <a:buChar char="•"/>
              <a:defRPr/>
            </a:pPr>
            <a:r>
              <a:rPr lang="en-US" sz="1600" dirty="0">
                <a:solidFill>
                  <a:schemeClr val="accent1"/>
                </a:solidFill>
              </a:rPr>
              <a:t>disturbed relations &amp; supports</a:t>
            </a:r>
          </a:p>
          <a:p>
            <a:pPr marL="344488" eaLnBrk="1" hangingPunct="1">
              <a:buFont typeface="Arial" pitchFamily="34" charset="0"/>
              <a:buChar char="•"/>
              <a:defRPr/>
            </a:pPr>
            <a:r>
              <a:rPr lang="en-US" sz="1600" dirty="0">
                <a:solidFill>
                  <a:schemeClr val="accent1"/>
                </a:solidFill>
              </a:rPr>
              <a:t>altered schemas</a:t>
            </a:r>
            <a:endParaRPr lang="en-US" sz="1200" dirty="0">
              <a:solidFill>
                <a:schemeClr val="accent1"/>
              </a:solidFill>
            </a:endParaRPr>
          </a:p>
        </p:txBody>
      </p:sp>
      <p:sp>
        <p:nvSpPr>
          <p:cNvPr id="10" name="Rounded Rectangle 9">
            <a:extLst>
              <a:ext uri="{FF2B5EF4-FFF2-40B4-BE49-F238E27FC236}">
                <a16:creationId xmlns:a16="http://schemas.microsoft.com/office/drawing/2014/main" id="{713A24E1-B201-AA42-8654-74911EA5C504}"/>
              </a:ext>
            </a:extLst>
          </p:cNvPr>
          <p:cNvSpPr/>
          <p:nvPr/>
        </p:nvSpPr>
        <p:spPr>
          <a:xfrm>
            <a:off x="7294054" y="4678034"/>
            <a:ext cx="4235571" cy="12954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pitchFamily="34" charset="0"/>
              <a:buChar char="•"/>
              <a:defRPr/>
            </a:pPr>
            <a:endParaRPr lang="en-US" sz="1200" dirty="0">
              <a:solidFill>
                <a:schemeClr val="accent1"/>
              </a:solidFill>
            </a:endParaRPr>
          </a:p>
          <a:p>
            <a:pPr marL="227013" eaLnBrk="1" hangingPunct="1">
              <a:buFont typeface="Arial" pitchFamily="34" charset="0"/>
              <a:buChar char="•"/>
              <a:defRPr/>
            </a:pPr>
            <a:r>
              <a:rPr lang="en-US" sz="1600" dirty="0">
                <a:solidFill>
                  <a:schemeClr val="accent1"/>
                </a:solidFill>
              </a:rPr>
              <a:t>shifts in needs &amp; relational dynamics</a:t>
            </a:r>
          </a:p>
          <a:p>
            <a:pPr marL="227013" eaLnBrk="1" hangingPunct="1">
              <a:buFont typeface="Arial" pitchFamily="34" charset="0"/>
              <a:buChar char="•"/>
              <a:defRPr/>
            </a:pPr>
            <a:r>
              <a:rPr lang="en-US" sz="1600" dirty="0">
                <a:solidFill>
                  <a:schemeClr val="accent1"/>
                </a:solidFill>
              </a:rPr>
              <a:t>role changes</a:t>
            </a:r>
          </a:p>
          <a:p>
            <a:pPr marL="227013" eaLnBrk="1" hangingPunct="1">
              <a:buFont typeface="Arial" pitchFamily="34" charset="0"/>
              <a:buChar char="•"/>
              <a:defRPr/>
            </a:pPr>
            <a:r>
              <a:rPr lang="en-US" sz="1600" dirty="0">
                <a:solidFill>
                  <a:schemeClr val="accent1"/>
                </a:solidFill>
              </a:rPr>
              <a:t>altered subsystem functioning</a:t>
            </a:r>
          </a:p>
        </p:txBody>
      </p:sp>
      <p:sp>
        <p:nvSpPr>
          <p:cNvPr id="11" name="Rounded Rectangle 10">
            <a:extLst>
              <a:ext uri="{FF2B5EF4-FFF2-40B4-BE49-F238E27FC236}">
                <a16:creationId xmlns:a16="http://schemas.microsoft.com/office/drawing/2014/main" id="{948EB42F-391C-194F-8B15-44049EF51CDE}"/>
              </a:ext>
            </a:extLst>
          </p:cNvPr>
          <p:cNvSpPr/>
          <p:nvPr/>
        </p:nvSpPr>
        <p:spPr>
          <a:xfrm>
            <a:off x="1640037" y="2427844"/>
            <a:ext cx="3048000" cy="11430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pitchFamily="34" charset="0"/>
              <a:buChar char="•"/>
              <a:defRPr/>
            </a:pPr>
            <a:r>
              <a:rPr lang="en-US" sz="1600" dirty="0">
                <a:solidFill>
                  <a:schemeClr val="accent1"/>
                </a:solidFill>
              </a:rPr>
              <a:t>trauma-related disorders</a:t>
            </a:r>
          </a:p>
          <a:p>
            <a:pPr eaLnBrk="1" hangingPunct="1">
              <a:buFont typeface="Arial" pitchFamily="34" charset="0"/>
              <a:buChar char="•"/>
              <a:defRPr/>
            </a:pPr>
            <a:r>
              <a:rPr lang="en-US" sz="1600" dirty="0">
                <a:solidFill>
                  <a:schemeClr val="accent1"/>
                </a:solidFill>
              </a:rPr>
              <a:t>coping styles &amp; strategies</a:t>
            </a:r>
          </a:p>
          <a:p>
            <a:pPr eaLnBrk="1" hangingPunct="1">
              <a:buFont typeface="Arial" pitchFamily="34" charset="0"/>
              <a:buChar char="•"/>
              <a:defRPr/>
            </a:pPr>
            <a:r>
              <a:rPr lang="en-US" sz="1600" dirty="0">
                <a:solidFill>
                  <a:schemeClr val="accent1"/>
                </a:solidFill>
              </a:rPr>
              <a:t>developmental stage</a:t>
            </a:r>
          </a:p>
          <a:p>
            <a:pPr eaLnBrk="1" hangingPunct="1">
              <a:buFont typeface="Arial" pitchFamily="34" charset="0"/>
              <a:buChar char="•"/>
              <a:defRPr/>
            </a:pPr>
            <a:r>
              <a:rPr lang="en-US" sz="1600" dirty="0">
                <a:solidFill>
                  <a:schemeClr val="accent1"/>
                </a:solidFill>
              </a:rPr>
              <a:t>response </a:t>
            </a:r>
            <a:r>
              <a:rPr lang="en-US" sz="1600" dirty="0" err="1">
                <a:solidFill>
                  <a:schemeClr val="accent1"/>
                </a:solidFill>
              </a:rPr>
              <a:t>dyssynchronies</a:t>
            </a:r>
            <a:r>
              <a:rPr lang="en-US" sz="1600" dirty="0">
                <a:solidFill>
                  <a:schemeClr val="accent1"/>
                </a:solidFill>
              </a:rPr>
              <a:t> </a:t>
            </a:r>
            <a:endParaRPr lang="en-US" sz="1200" dirty="0">
              <a:solidFill>
                <a:schemeClr val="accent1"/>
              </a:solidFill>
            </a:endParaRPr>
          </a:p>
        </p:txBody>
      </p:sp>
      <p:graphicFrame>
        <p:nvGraphicFramePr>
          <p:cNvPr id="6" name="Content Placeholder 5">
            <a:extLst>
              <a:ext uri="{FF2B5EF4-FFF2-40B4-BE49-F238E27FC236}">
                <a16:creationId xmlns:a16="http://schemas.microsoft.com/office/drawing/2014/main" id="{D0E5417F-11F1-004D-B602-664B84D677AF}"/>
              </a:ext>
            </a:extLst>
          </p:cNvPr>
          <p:cNvGraphicFramePr>
            <a:graphicFrameLocks noGrp="1"/>
          </p:cNvGraphicFramePr>
          <p:nvPr>
            <p:ph idx="1"/>
          </p:nvPr>
        </p:nvGraphicFramePr>
        <p:xfrm>
          <a:off x="909666" y="152784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Flowchart: Connector 11">
            <a:extLst>
              <a:ext uri="{FF2B5EF4-FFF2-40B4-BE49-F238E27FC236}">
                <a16:creationId xmlns:a16="http://schemas.microsoft.com/office/drawing/2014/main" id="{B5F44C73-903A-2340-A977-377986B66792}"/>
              </a:ext>
            </a:extLst>
          </p:cNvPr>
          <p:cNvSpPr/>
          <p:nvPr/>
        </p:nvSpPr>
        <p:spPr>
          <a:xfrm>
            <a:off x="5405466" y="3194705"/>
            <a:ext cx="1524000" cy="1371600"/>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p>
          <a:p>
            <a:pPr algn="ctr" eaLnBrk="1" hangingPunct="1">
              <a:defRPr/>
            </a:pPr>
            <a:r>
              <a:rPr lang="en-US" sz="1200" dirty="0"/>
              <a:t>lapses or declines in the family's ability to serve its basic functions </a:t>
            </a:r>
          </a:p>
          <a:p>
            <a:pPr algn="ctr" eaLnBrk="1" hangingPunct="1">
              <a:defRPr/>
            </a:pPr>
            <a:endParaRPr lang="en-US" dirty="0"/>
          </a:p>
        </p:txBody>
      </p:sp>
      <p:sp>
        <p:nvSpPr>
          <p:cNvPr id="52230" name="TextBox 7">
            <a:extLst>
              <a:ext uri="{FF2B5EF4-FFF2-40B4-BE49-F238E27FC236}">
                <a16:creationId xmlns:a16="http://schemas.microsoft.com/office/drawing/2014/main" id="{064BDAA6-C7A7-5A44-B385-62F26BC082B1}"/>
              </a:ext>
            </a:extLst>
          </p:cNvPr>
          <p:cNvSpPr txBox="1">
            <a:spLocks noChangeArrowheads="1"/>
          </p:cNvSpPr>
          <p:nvPr/>
        </p:nvSpPr>
        <p:spPr bwMode="auto">
          <a:xfrm>
            <a:off x="1110343" y="489403"/>
            <a:ext cx="3352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dirty="0">
                <a:latin typeface="+mj-lt"/>
              </a:rPr>
              <a:t>Family Adaptation </a:t>
            </a:r>
            <a:br>
              <a:rPr lang="en-US" altLang="en-US" sz="2400" dirty="0">
                <a:latin typeface="+mj-lt"/>
              </a:rPr>
            </a:br>
            <a:r>
              <a:rPr lang="en-US" altLang="en-US" sz="2400" dirty="0">
                <a:latin typeface="+mj-lt"/>
              </a:rPr>
              <a:t>to Accumulated Traumatic Circumstances</a:t>
            </a:r>
            <a:endParaRPr lang="en-US" altLang="en-US" sz="2000" dirty="0">
              <a:latin typeface="+mj-lt"/>
            </a:endParaRPr>
          </a:p>
        </p:txBody>
      </p:sp>
    </p:spTree>
    <p:extLst>
      <p:ext uri="{BB962C8B-B14F-4D97-AF65-F5344CB8AC3E}">
        <p14:creationId xmlns:p14="http://schemas.microsoft.com/office/powerpoint/2010/main" val="2912112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073E7549-DE37-4542-A9A5-CACC1C8C1F4B}"/>
              </a:ext>
            </a:extLst>
          </p:cNvPr>
          <p:cNvSpPr>
            <a:spLocks noGrp="1"/>
          </p:cNvSpPr>
          <p:nvPr>
            <p:ph type="title" idx="4294967295"/>
          </p:nvPr>
        </p:nvSpPr>
        <p:spPr>
          <a:xfrm>
            <a:off x="970671" y="696351"/>
            <a:ext cx="4648200" cy="1143000"/>
          </a:xfrm>
        </p:spPr>
        <p:txBody>
          <a:bodyPr/>
          <a:lstStyle/>
          <a:p>
            <a:pPr algn="l"/>
            <a:r>
              <a:rPr lang="en-US" altLang="en-US" sz="3200" dirty="0">
                <a:latin typeface="+mn-lt"/>
                <a:ea typeface="ＭＳ Ｐゴシック" panose="020B0600070205080204" pitchFamily="34" charset="-128"/>
              </a:rPr>
              <a:t>Anxious Anticipatory Coping Style</a:t>
            </a:r>
          </a:p>
        </p:txBody>
      </p:sp>
      <p:sp>
        <p:nvSpPr>
          <p:cNvPr id="49154" name="Content Placeholder 2">
            <a:extLst>
              <a:ext uri="{FF2B5EF4-FFF2-40B4-BE49-F238E27FC236}">
                <a16:creationId xmlns:a16="http://schemas.microsoft.com/office/drawing/2014/main" id="{38866FE1-AC7E-4C42-82FE-086A6B21747B}"/>
              </a:ext>
            </a:extLst>
          </p:cNvPr>
          <p:cNvSpPr>
            <a:spLocks noGrp="1"/>
          </p:cNvSpPr>
          <p:nvPr>
            <p:ph idx="4294967295"/>
          </p:nvPr>
        </p:nvSpPr>
        <p:spPr>
          <a:xfrm>
            <a:off x="1295400" y="2078502"/>
            <a:ext cx="2362200" cy="3352800"/>
          </a:xfrm>
        </p:spPr>
        <p:txBody>
          <a:bodyPr/>
          <a:lstStyle/>
          <a:p>
            <a:pPr marL="0" indent="0" algn="ctr">
              <a:spcBef>
                <a:spcPct val="0"/>
              </a:spcBef>
              <a:buNone/>
            </a:pPr>
            <a:r>
              <a:rPr lang="en-US" altLang="en-US" sz="2400" dirty="0">
                <a:ea typeface="ＭＳ Ｐゴシック" panose="020B0600070205080204" pitchFamily="34" charset="-128"/>
              </a:rPr>
              <a:t>“anticipatory stress, by its very nature, is a cognitive construct which is ‘learned’”.</a:t>
            </a:r>
          </a:p>
          <a:p>
            <a:pPr marL="0" indent="0" algn="ctr">
              <a:spcBef>
                <a:spcPct val="0"/>
              </a:spcBef>
              <a:buNone/>
            </a:pPr>
            <a:r>
              <a:rPr lang="en-US" altLang="en-US" sz="2400" dirty="0">
                <a:ea typeface="ＭＳ Ｐゴシック" panose="020B0600070205080204" pitchFamily="34" charset="-128"/>
              </a:rPr>
              <a:t>[</a:t>
            </a:r>
            <a:r>
              <a:rPr lang="en-US" altLang="en-US" sz="2400" dirty="0">
                <a:highlight>
                  <a:srgbClr val="FFFF00"/>
                </a:highlight>
                <a:ea typeface="ＭＳ Ｐゴシック" panose="020B0600070205080204" pitchFamily="34" charset="-128"/>
              </a:rPr>
              <a:t>29</a:t>
            </a:r>
            <a:r>
              <a:rPr lang="en-US" altLang="en-US" sz="2400" dirty="0">
                <a:ea typeface="ＭＳ Ｐゴシック" panose="020B0600070205080204" pitchFamily="34" charset="-128"/>
              </a:rPr>
              <a:t>], p. 9)</a:t>
            </a:r>
          </a:p>
        </p:txBody>
      </p:sp>
      <p:graphicFrame>
        <p:nvGraphicFramePr>
          <p:cNvPr id="5" name="Diagram 4">
            <a:extLst>
              <a:ext uri="{FF2B5EF4-FFF2-40B4-BE49-F238E27FC236}">
                <a16:creationId xmlns:a16="http://schemas.microsoft.com/office/drawing/2014/main" id="{03D9A089-6B7D-024A-AD41-A59909C76938}"/>
              </a:ext>
            </a:extLst>
          </p:cNvPr>
          <p:cNvGraphicFramePr/>
          <p:nvPr/>
        </p:nvGraphicFramePr>
        <p:xfrm>
          <a:off x="3657600" y="457200"/>
          <a:ext cx="8281359"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27423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1|9.8|15.2|16.5|16.7|23.8"/>
</p:tagLst>
</file>

<file path=ppt/theme/theme1.xml><?xml version="1.0" encoding="utf-8"?>
<a:theme xmlns:a="http://schemas.openxmlformats.org/drawingml/2006/main" name="AccentBoxVTI">
  <a:themeElements>
    <a:clrScheme name="AnalogousFromRegularSeedLeftStep">
      <a:dk1>
        <a:srgbClr val="000000"/>
      </a:dk1>
      <a:lt1>
        <a:srgbClr val="FFFFFF"/>
      </a:lt1>
      <a:dk2>
        <a:srgbClr val="244129"/>
      </a:dk2>
      <a:lt2>
        <a:srgbClr val="EEE9E9"/>
      </a:lt2>
      <a:accent1>
        <a:srgbClr val="28B0B1"/>
      </a:accent1>
      <a:accent2>
        <a:srgbClr val="1DB677"/>
      </a:accent2>
      <a:accent3>
        <a:srgbClr val="2AB742"/>
      </a:accent3>
      <a:accent4>
        <a:srgbClr val="43B71D"/>
      </a:accent4>
      <a:accent5>
        <a:srgbClr val="81AE28"/>
      </a:accent5>
      <a:accent6>
        <a:srgbClr val="AEA21C"/>
      </a:accent6>
      <a:hlink>
        <a:srgbClr val="CC6767"/>
      </a:hlink>
      <a:folHlink>
        <a:srgbClr val="848484"/>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1_Custom Design">
  <a:themeElements>
    <a:clrScheme name="Custom 2">
      <a:dk1>
        <a:srgbClr val="000000"/>
      </a:dk1>
      <a:lt1>
        <a:srgbClr val="FFFFFF"/>
      </a:lt1>
      <a:dk2>
        <a:srgbClr val="44546A"/>
      </a:dk2>
      <a:lt2>
        <a:srgbClr val="E7E6E6"/>
      </a:lt2>
      <a:accent1>
        <a:srgbClr val="60D1FE"/>
      </a:accent1>
      <a:accent2>
        <a:srgbClr val="ED7D31"/>
      </a:accent2>
      <a:accent3>
        <a:srgbClr val="CBBAE2"/>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3FF51BC-4328-4248-9188-4C4200C5871D}" vid="{191E1EC6-D099-E84E-BA09-8D5846522029}"/>
    </a:ext>
  </a:extLst>
</a:theme>
</file>

<file path=ppt/theme/theme3.xml><?xml version="1.0" encoding="utf-8"?>
<a:theme xmlns:a="http://schemas.openxmlformats.org/drawingml/2006/main" name="SFCR">
  <a:themeElements>
    <a:clrScheme name="Custom 2">
      <a:dk1>
        <a:srgbClr val="000000"/>
      </a:dk1>
      <a:lt1>
        <a:srgbClr val="FFFFFF"/>
      </a:lt1>
      <a:dk2>
        <a:srgbClr val="44546A"/>
      </a:dk2>
      <a:lt2>
        <a:srgbClr val="E7E6E6"/>
      </a:lt2>
      <a:accent1>
        <a:srgbClr val="60D1FE"/>
      </a:accent1>
      <a:accent2>
        <a:srgbClr val="ED7D31"/>
      </a:accent2>
      <a:accent3>
        <a:srgbClr val="CBBAE2"/>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8" id="{133FF96E-C935-C148-B0F1-CD85DB822A83}" vid="{39CE7C84-0D38-E144-B369-802A9DAC9C9F}"/>
    </a:ext>
  </a:extLst>
</a:theme>
</file>

<file path=ppt/theme/theme4.xml><?xml version="1.0" encoding="utf-8"?>
<a:theme xmlns:a="http://schemas.openxmlformats.org/drawingml/2006/main" name="2_Custom Design">
  <a:themeElements>
    <a:clrScheme name="Custom 2">
      <a:dk1>
        <a:srgbClr val="000000"/>
      </a:dk1>
      <a:lt1>
        <a:srgbClr val="FFFFFF"/>
      </a:lt1>
      <a:dk2>
        <a:srgbClr val="44546A"/>
      </a:dk2>
      <a:lt2>
        <a:srgbClr val="E7E6E6"/>
      </a:lt2>
      <a:accent1>
        <a:srgbClr val="60D1FE"/>
      </a:accent1>
      <a:accent2>
        <a:srgbClr val="ED7D31"/>
      </a:accent2>
      <a:accent3>
        <a:srgbClr val="CBBAE2"/>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8" id="{133FF96E-C935-C148-B0F1-CD85DB822A83}" vid="{4B357A06-4F71-F240-A895-5950739F3957}"/>
    </a:ext>
  </a:extLst>
</a:theme>
</file>

<file path=ppt/theme/theme5.xml><?xml version="1.0" encoding="utf-8"?>
<a:theme xmlns:a="http://schemas.openxmlformats.org/drawingml/2006/main" name="SFCRMaster">
  <a:themeElements>
    <a:clrScheme name="Custom 2">
      <a:dk1>
        <a:srgbClr val="000000"/>
      </a:dk1>
      <a:lt1>
        <a:srgbClr val="FFFFFF"/>
      </a:lt1>
      <a:dk2>
        <a:srgbClr val="44546A"/>
      </a:dk2>
      <a:lt2>
        <a:srgbClr val="E7E6E6"/>
      </a:lt2>
      <a:accent1>
        <a:srgbClr val="60D1FE"/>
      </a:accent1>
      <a:accent2>
        <a:srgbClr val="ED7D31"/>
      </a:accent2>
      <a:accent3>
        <a:srgbClr val="CBBAE2"/>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3FF51BC-4328-4248-9188-4C4200C5871D}" vid="{897ECFF7-FAA9-8A42-B46A-651C133EC5E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5191</TotalTime>
  <Words>2238</Words>
  <Application>Microsoft Macintosh PowerPoint</Application>
  <PresentationFormat>Widescreen</PresentationFormat>
  <Paragraphs>236</Paragraphs>
  <Slides>24</Slides>
  <Notes>12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24</vt:i4>
      </vt:variant>
    </vt:vector>
  </HeadingPairs>
  <TitlesOfParts>
    <vt:vector size="37" baseType="lpstr">
      <vt:lpstr>Abadi MT Condensed Extra Bold</vt:lpstr>
      <vt:lpstr>Arial</vt:lpstr>
      <vt:lpstr>Avenir Black Oblique</vt:lpstr>
      <vt:lpstr>Avenir Next LT Pro</vt:lpstr>
      <vt:lpstr>Calibri</vt:lpstr>
      <vt:lpstr>Calibri Light</vt:lpstr>
      <vt:lpstr>Franklin Gothic Book</vt:lpstr>
      <vt:lpstr>Times New Roman</vt:lpstr>
      <vt:lpstr>AccentBoxVTI</vt:lpstr>
      <vt:lpstr>1_Custom Design</vt:lpstr>
      <vt:lpstr>SFCR</vt:lpstr>
      <vt:lpstr>2_Custom Design</vt:lpstr>
      <vt:lpstr>SFCRMaster</vt:lpstr>
      <vt:lpstr>Counseling Families through Covid-19 Environment </vt:lpstr>
      <vt:lpstr>Learning Objectives</vt:lpstr>
      <vt:lpstr>Introductions </vt:lpstr>
      <vt:lpstr>Family Adaptation to Chronic Stress and Trauma</vt:lpstr>
      <vt:lpstr>Family Informed Trauma Treatment (FITT) Model</vt:lpstr>
      <vt:lpstr>Family Risk Models</vt:lpstr>
      <vt:lpstr>PowerPoint Presentation</vt:lpstr>
      <vt:lpstr>PowerPoint Presentation</vt:lpstr>
      <vt:lpstr>Anxious Anticipatory Coping Style</vt:lpstr>
      <vt:lpstr>Systemic Dysregulations</vt:lpstr>
      <vt:lpstr>Chronic Disruption to Connectedness</vt:lpstr>
      <vt:lpstr>Disturbed Relations &amp; Supports</vt:lpstr>
      <vt:lpstr>Altered Schemas*</vt:lpstr>
      <vt:lpstr>Examples of Altered Schemas</vt:lpstr>
      <vt:lpstr>How does this show up in your work?</vt:lpstr>
      <vt:lpstr>PowerPoint Presentation</vt:lpstr>
      <vt:lpstr>Intervention Goals</vt:lpstr>
      <vt:lpstr>SFCR and the Core Components of Trauma Treatment</vt:lpstr>
      <vt:lpstr>Protective Family Coping Resources</vt:lpstr>
      <vt:lpstr>Practical Applications of SFCR Using TeleHealth</vt:lpstr>
      <vt:lpstr>Technical Support for Families</vt:lpstr>
      <vt:lpstr>Family Safety Guidelines for Group</vt:lpstr>
      <vt:lpstr>Adapting Activities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way we . . . ”   Building Everyday Coping Skills for Families Impacted by Trauma</dc:title>
  <dc:creator>Kiser, Laurel</dc:creator>
  <cp:lastModifiedBy>Kiser, Laurel</cp:lastModifiedBy>
  <cp:revision>32</cp:revision>
  <dcterms:created xsi:type="dcterms:W3CDTF">2020-05-04T13:57:54Z</dcterms:created>
  <dcterms:modified xsi:type="dcterms:W3CDTF">2020-11-04T17:48:47Z</dcterms:modified>
</cp:coreProperties>
</file>